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66" r:id="rId2"/>
    <p:sldId id="286" r:id="rId3"/>
    <p:sldId id="307" r:id="rId4"/>
    <p:sldId id="306" r:id="rId5"/>
    <p:sldId id="288" r:id="rId6"/>
    <p:sldId id="835" r:id="rId7"/>
    <p:sldId id="826" r:id="rId8"/>
    <p:sldId id="838" r:id="rId9"/>
    <p:sldId id="855" r:id="rId10"/>
    <p:sldId id="308" r:id="rId11"/>
    <p:sldId id="309" r:id="rId12"/>
    <p:sldId id="836" r:id="rId13"/>
    <p:sldId id="856" r:id="rId14"/>
    <p:sldId id="289" r:id="rId15"/>
    <p:sldId id="334" r:id="rId16"/>
    <p:sldId id="297" r:id="rId17"/>
    <p:sldId id="311" r:id="rId18"/>
    <p:sldId id="312" r:id="rId19"/>
    <p:sldId id="837" r:id="rId20"/>
    <p:sldId id="840" r:id="rId21"/>
    <p:sldId id="842" r:id="rId22"/>
    <p:sldId id="839" r:id="rId23"/>
    <p:sldId id="332" r:id="rId24"/>
    <p:sldId id="857" r:id="rId25"/>
    <p:sldId id="327" r:id="rId26"/>
    <p:sldId id="328" r:id="rId27"/>
    <p:sldId id="329" r:id="rId28"/>
    <p:sldId id="333" r:id="rId29"/>
    <p:sldId id="330" r:id="rId30"/>
    <p:sldId id="310" r:id="rId31"/>
    <p:sldId id="858" r:id="rId32"/>
    <p:sldId id="298" r:id="rId33"/>
    <p:sldId id="313" r:id="rId34"/>
    <p:sldId id="859" r:id="rId35"/>
    <p:sldId id="852" r:id="rId36"/>
    <p:sldId id="316" r:id="rId37"/>
    <p:sldId id="853" r:id="rId38"/>
    <p:sldId id="322" r:id="rId39"/>
    <p:sldId id="323" r:id="rId40"/>
    <p:sldId id="325" r:id="rId41"/>
    <p:sldId id="324" r:id="rId42"/>
    <p:sldId id="318" r:id="rId43"/>
    <p:sldId id="319" r:id="rId44"/>
    <p:sldId id="303" r:id="rId45"/>
    <p:sldId id="317" r:id="rId46"/>
    <p:sldId id="854" r:id="rId47"/>
    <p:sldId id="336" r:id="rId48"/>
    <p:sldId id="259" r:id="rId4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guang Xie" initials="LX" lastIdx="1" clrIdx="0">
    <p:extLst>
      <p:ext uri="{19B8F6BF-5375-455C-9EA6-DF929625EA0E}">
        <p15:presenceInfo xmlns:p15="http://schemas.microsoft.com/office/powerpoint/2012/main" userId="049310358601b8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C80000"/>
    <a:srgbClr val="FFB7D6"/>
    <a:srgbClr val="84D0A2"/>
    <a:srgbClr val="FF0000"/>
    <a:srgbClr val="EBEB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3817" autoAdjust="0"/>
  </p:normalViewPr>
  <p:slideViewPr>
    <p:cSldViewPr snapToGrid="0">
      <p:cViewPr varScale="1">
        <p:scale>
          <a:sx n="164" d="100"/>
          <a:sy n="164" d="100"/>
        </p:scale>
        <p:origin x="172" y="10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1" d="100"/>
          <a:sy n="81" d="100"/>
        </p:scale>
        <p:origin x="277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edXie528\Pictures\alcor\report\08_30_2020\output\1203_2020_comparis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edXie528\Pictures\alcor\report\08_30_2020\output\1203_2020_comparison.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edXie528\Pictures\alcor\output\1203_2020_compariso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VM Boot Concurrency (20x Neutron)</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Concurrency!$B$11</c:f>
              <c:strCache>
                <c:ptCount val="1"/>
                <c:pt idx="0">
                  <c:v>Neutorn + Nova</c:v>
                </c:pt>
              </c:strCache>
            </c:strRef>
          </c:tx>
          <c:spPr>
            <a:ln w="22225" cap="rnd">
              <a:solidFill>
                <a:schemeClr val="accent6"/>
              </a:solidFill>
            </a:ln>
            <a:effectLst>
              <a:glow rad="139700">
                <a:schemeClr val="accent6">
                  <a:satMod val="175000"/>
                  <a:alpha val="14000"/>
                </a:schemeClr>
              </a:glow>
            </a:effectLst>
          </c:spPr>
          <c:marker>
            <c:symbol val="circle"/>
            <c:size val="3"/>
            <c:spPr>
              <a:solidFill>
                <a:schemeClr val="accent6">
                  <a:lumMod val="60000"/>
                  <a:lumOff val="40000"/>
                </a:schemeClr>
              </a:solidFill>
              <a:ln>
                <a:noFill/>
              </a:ln>
              <a:effectLst>
                <a:glow rad="63500">
                  <a:schemeClr val="accent6">
                    <a:satMod val="175000"/>
                    <a:alpha val="25000"/>
                  </a:schemeClr>
                </a:glow>
              </a:effectLst>
            </c:spPr>
          </c:marker>
          <c:xVal>
            <c:numRef>
              <c:f>Concurrency!$A$12:$A$23</c:f>
              <c:numCache>
                <c:formatCode>General</c:formatCode>
                <c:ptCount val="12"/>
                <c:pt idx="0">
                  <c:v>10</c:v>
                </c:pt>
                <c:pt idx="1">
                  <c:v>20</c:v>
                </c:pt>
                <c:pt idx="2">
                  <c:v>50</c:v>
                </c:pt>
                <c:pt idx="3">
                  <c:v>100</c:v>
                </c:pt>
                <c:pt idx="4">
                  <c:v>150</c:v>
                </c:pt>
                <c:pt idx="5">
                  <c:v>200</c:v>
                </c:pt>
                <c:pt idx="6">
                  <c:v>400</c:v>
                </c:pt>
                <c:pt idx="7">
                  <c:v>1000</c:v>
                </c:pt>
                <c:pt idx="8">
                  <c:v>1200</c:v>
                </c:pt>
                <c:pt idx="9">
                  <c:v>1400</c:v>
                </c:pt>
                <c:pt idx="10">
                  <c:v>1600</c:v>
                </c:pt>
                <c:pt idx="11">
                  <c:v>2000</c:v>
                </c:pt>
              </c:numCache>
            </c:numRef>
          </c:xVal>
          <c:yVal>
            <c:numRef>
              <c:f>Concurrency!$B$12:$B$23</c:f>
              <c:numCache>
                <c:formatCode>0%</c:formatCode>
                <c:ptCount val="12"/>
                <c:pt idx="0">
                  <c:v>1</c:v>
                </c:pt>
                <c:pt idx="1">
                  <c:v>1</c:v>
                </c:pt>
                <c:pt idx="2">
                  <c:v>1</c:v>
                </c:pt>
                <c:pt idx="3">
                  <c:v>0.9</c:v>
                </c:pt>
                <c:pt idx="4">
                  <c:v>0.73299999999999998</c:v>
                </c:pt>
                <c:pt idx="5">
                  <c:v>0.2</c:v>
                </c:pt>
                <c:pt idx="6">
                  <c:v>0</c:v>
                </c:pt>
                <c:pt idx="7">
                  <c:v>0</c:v>
                </c:pt>
                <c:pt idx="8">
                  <c:v>0</c:v>
                </c:pt>
                <c:pt idx="9">
                  <c:v>0</c:v>
                </c:pt>
                <c:pt idx="10">
                  <c:v>0</c:v>
                </c:pt>
                <c:pt idx="11">
                  <c:v>0</c:v>
                </c:pt>
              </c:numCache>
            </c:numRef>
          </c:yVal>
          <c:smooth val="0"/>
          <c:extLst>
            <c:ext xmlns:c16="http://schemas.microsoft.com/office/drawing/2014/chart" uri="{C3380CC4-5D6E-409C-BE32-E72D297353CC}">
              <c16:uniqueId val="{00000000-7C11-4C10-8A8A-8D949D4AE7EE}"/>
            </c:ext>
          </c:extLst>
        </c:ser>
        <c:ser>
          <c:idx val="1"/>
          <c:order val="1"/>
          <c:tx>
            <c:strRef>
              <c:f>Concurrency!$C$11</c:f>
              <c:strCache>
                <c:ptCount val="1"/>
                <c:pt idx="0">
                  <c:v>Alcor + Nova</c:v>
                </c:pt>
              </c:strCache>
            </c:strRef>
          </c:tx>
          <c:spPr>
            <a:ln w="22225" cap="rnd">
              <a:solidFill>
                <a:schemeClr val="accent5"/>
              </a:solidFill>
            </a:ln>
            <a:effectLst>
              <a:glow rad="139700">
                <a:schemeClr val="accent5">
                  <a:satMod val="175000"/>
                  <a:alpha val="14000"/>
                </a:schemeClr>
              </a:glow>
            </a:effectLst>
          </c:spPr>
          <c:marker>
            <c:symbol val="circle"/>
            <c:size val="3"/>
            <c:spPr>
              <a:solidFill>
                <a:schemeClr val="accent5">
                  <a:lumMod val="60000"/>
                  <a:lumOff val="40000"/>
                </a:schemeClr>
              </a:solidFill>
              <a:ln>
                <a:noFill/>
              </a:ln>
              <a:effectLst>
                <a:glow rad="63500">
                  <a:schemeClr val="accent5">
                    <a:satMod val="175000"/>
                    <a:alpha val="25000"/>
                  </a:schemeClr>
                </a:glow>
              </a:effectLst>
            </c:spPr>
          </c:marker>
          <c:xVal>
            <c:numRef>
              <c:f>Concurrency!$A$12:$A$23</c:f>
              <c:numCache>
                <c:formatCode>General</c:formatCode>
                <c:ptCount val="12"/>
                <c:pt idx="0">
                  <c:v>10</c:v>
                </c:pt>
                <c:pt idx="1">
                  <c:v>20</c:v>
                </c:pt>
                <c:pt idx="2">
                  <c:v>50</c:v>
                </c:pt>
                <c:pt idx="3">
                  <c:v>100</c:v>
                </c:pt>
                <c:pt idx="4">
                  <c:v>150</c:v>
                </c:pt>
                <c:pt idx="5">
                  <c:v>200</c:v>
                </c:pt>
                <c:pt idx="6">
                  <c:v>400</c:v>
                </c:pt>
                <c:pt idx="7">
                  <c:v>1000</c:v>
                </c:pt>
                <c:pt idx="8">
                  <c:v>1200</c:v>
                </c:pt>
                <c:pt idx="9">
                  <c:v>1400</c:v>
                </c:pt>
                <c:pt idx="10">
                  <c:v>1600</c:v>
                </c:pt>
                <c:pt idx="11">
                  <c:v>2000</c:v>
                </c:pt>
              </c:numCache>
            </c:numRef>
          </c:xVal>
          <c:yVal>
            <c:numRef>
              <c:f>Concurrency!$C$12:$C$23</c:f>
              <c:numCache>
                <c:formatCode>0%</c:formatCode>
                <c:ptCount val="12"/>
                <c:pt idx="0">
                  <c:v>1</c:v>
                </c:pt>
                <c:pt idx="1">
                  <c:v>1</c:v>
                </c:pt>
                <c:pt idx="2">
                  <c:v>1</c:v>
                </c:pt>
                <c:pt idx="3">
                  <c:v>1</c:v>
                </c:pt>
                <c:pt idx="4">
                  <c:v>1</c:v>
                </c:pt>
                <c:pt idx="5">
                  <c:v>1</c:v>
                </c:pt>
                <c:pt idx="6">
                  <c:v>1</c:v>
                </c:pt>
                <c:pt idx="7">
                  <c:v>0.97</c:v>
                </c:pt>
                <c:pt idx="8" formatCode="0.00%">
                  <c:v>0.54500000000000004</c:v>
                </c:pt>
                <c:pt idx="9" formatCode="0.00%">
                  <c:v>0.121</c:v>
                </c:pt>
                <c:pt idx="10">
                  <c:v>6.2E-2</c:v>
                </c:pt>
                <c:pt idx="11" formatCode="0.00%">
                  <c:v>1.4999999999999999E-2</c:v>
                </c:pt>
              </c:numCache>
            </c:numRef>
          </c:yVal>
          <c:smooth val="0"/>
          <c:extLst>
            <c:ext xmlns:c16="http://schemas.microsoft.com/office/drawing/2014/chart" uri="{C3380CC4-5D6E-409C-BE32-E72D297353CC}">
              <c16:uniqueId val="{00000001-7C11-4C10-8A8A-8D949D4AE7EE}"/>
            </c:ext>
          </c:extLst>
        </c:ser>
        <c:dLbls>
          <c:showLegendKey val="0"/>
          <c:showVal val="0"/>
          <c:showCatName val="0"/>
          <c:showSerName val="0"/>
          <c:showPercent val="0"/>
          <c:showBubbleSize val="0"/>
        </c:dLbls>
        <c:axId val="920455904"/>
        <c:axId val="920454592"/>
      </c:scatterChart>
      <c:valAx>
        <c:axId val="920455904"/>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concurrent boot vms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20454592"/>
        <c:crosses val="autoZero"/>
        <c:crossBetween val="midCat"/>
      </c:valAx>
      <c:valAx>
        <c:axId val="920454592"/>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Success Rate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20455904"/>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Port Create/Update Average Latency under different RPS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Throughput!$B$58</c:f>
              <c:strCache>
                <c:ptCount val="1"/>
                <c:pt idx="0">
                  <c:v>Neutron - Port Create</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Throughput!$A$59:$A$66</c:f>
              <c:numCache>
                <c:formatCode>General</c:formatCode>
                <c:ptCount val="8"/>
                <c:pt idx="0">
                  <c:v>5</c:v>
                </c:pt>
                <c:pt idx="1">
                  <c:v>10</c:v>
                </c:pt>
                <c:pt idx="2">
                  <c:v>50</c:v>
                </c:pt>
                <c:pt idx="3">
                  <c:v>100</c:v>
                </c:pt>
                <c:pt idx="4">
                  <c:v>200</c:v>
                </c:pt>
                <c:pt idx="5">
                  <c:v>300</c:v>
                </c:pt>
                <c:pt idx="6">
                  <c:v>400</c:v>
                </c:pt>
                <c:pt idx="7">
                  <c:v>500</c:v>
                </c:pt>
              </c:numCache>
            </c:numRef>
          </c:xVal>
          <c:yVal>
            <c:numRef>
              <c:f>Throughput!$B$59:$B$66</c:f>
              <c:numCache>
                <c:formatCode>0.00</c:formatCode>
                <c:ptCount val="8"/>
                <c:pt idx="0" formatCode="General">
                  <c:v>2.95</c:v>
                </c:pt>
                <c:pt idx="1">
                  <c:v>3.31</c:v>
                </c:pt>
                <c:pt idx="2">
                  <c:v>3.68</c:v>
                </c:pt>
              </c:numCache>
            </c:numRef>
          </c:yVal>
          <c:smooth val="0"/>
          <c:extLst>
            <c:ext xmlns:c16="http://schemas.microsoft.com/office/drawing/2014/chart" uri="{C3380CC4-5D6E-409C-BE32-E72D297353CC}">
              <c16:uniqueId val="{00000000-91A0-4040-ADCD-515B0A981A3D}"/>
            </c:ext>
          </c:extLst>
        </c:ser>
        <c:ser>
          <c:idx val="1"/>
          <c:order val="1"/>
          <c:tx>
            <c:strRef>
              <c:f>Throughput!$C$58</c:f>
              <c:strCache>
                <c:ptCount val="1"/>
                <c:pt idx="0">
                  <c:v>Neutron - Port Update</c:v>
                </c:pt>
              </c:strCache>
            </c:strRef>
          </c:tx>
          <c:spPr>
            <a:ln w="22225" cap="rnd">
              <a:solidFill>
                <a:schemeClr val="accent3"/>
              </a:solidFill>
            </a:ln>
            <a:effectLst>
              <a:glow rad="139700">
                <a:schemeClr val="accent3">
                  <a:satMod val="175000"/>
                  <a:alpha val="14000"/>
                </a:schemeClr>
              </a:glow>
            </a:effectLst>
          </c:spPr>
          <c:marker>
            <c:symbol val="circle"/>
            <c:size val="3"/>
            <c:spPr>
              <a:solidFill>
                <a:schemeClr val="accent3">
                  <a:lumMod val="60000"/>
                  <a:lumOff val="40000"/>
                </a:schemeClr>
              </a:solidFill>
              <a:ln>
                <a:noFill/>
              </a:ln>
              <a:effectLst>
                <a:glow rad="63500">
                  <a:schemeClr val="accent3">
                    <a:satMod val="175000"/>
                    <a:alpha val="25000"/>
                  </a:schemeClr>
                </a:glow>
              </a:effectLst>
            </c:spPr>
          </c:marker>
          <c:xVal>
            <c:numRef>
              <c:f>Throughput!$A$59:$A$66</c:f>
              <c:numCache>
                <c:formatCode>General</c:formatCode>
                <c:ptCount val="8"/>
                <c:pt idx="0">
                  <c:v>5</c:v>
                </c:pt>
                <c:pt idx="1">
                  <c:v>10</c:v>
                </c:pt>
                <c:pt idx="2">
                  <c:v>50</c:v>
                </c:pt>
                <c:pt idx="3">
                  <c:v>100</c:v>
                </c:pt>
                <c:pt idx="4">
                  <c:v>200</c:v>
                </c:pt>
                <c:pt idx="5">
                  <c:v>300</c:v>
                </c:pt>
                <c:pt idx="6">
                  <c:v>400</c:v>
                </c:pt>
                <c:pt idx="7">
                  <c:v>500</c:v>
                </c:pt>
              </c:numCache>
            </c:numRef>
          </c:xVal>
          <c:yVal>
            <c:numRef>
              <c:f>Throughput!$C$59:$C$66</c:f>
              <c:numCache>
                <c:formatCode>0.00</c:formatCode>
                <c:ptCount val="8"/>
                <c:pt idx="0" formatCode="General">
                  <c:v>1.59</c:v>
                </c:pt>
                <c:pt idx="1">
                  <c:v>1.69</c:v>
                </c:pt>
                <c:pt idx="2">
                  <c:v>1.89</c:v>
                </c:pt>
              </c:numCache>
            </c:numRef>
          </c:yVal>
          <c:smooth val="0"/>
          <c:extLst>
            <c:ext xmlns:c16="http://schemas.microsoft.com/office/drawing/2014/chart" uri="{C3380CC4-5D6E-409C-BE32-E72D297353CC}">
              <c16:uniqueId val="{00000001-91A0-4040-ADCD-515B0A981A3D}"/>
            </c:ext>
          </c:extLst>
        </c:ser>
        <c:ser>
          <c:idx val="2"/>
          <c:order val="2"/>
          <c:tx>
            <c:strRef>
              <c:f>Throughput!$D$58</c:f>
              <c:strCache>
                <c:ptCount val="1"/>
                <c:pt idx="0">
                  <c:v>Alcor - Port Create</c:v>
                </c:pt>
              </c:strCache>
            </c:strRef>
          </c:tx>
          <c:spPr>
            <a:ln w="22225" cap="rnd">
              <a:solidFill>
                <a:schemeClr val="accent5"/>
              </a:solidFill>
            </a:ln>
            <a:effectLst>
              <a:glow rad="139700">
                <a:schemeClr val="accent5">
                  <a:satMod val="175000"/>
                  <a:alpha val="14000"/>
                </a:schemeClr>
              </a:glow>
            </a:effectLst>
          </c:spPr>
          <c:marker>
            <c:symbol val="circle"/>
            <c:size val="3"/>
            <c:spPr>
              <a:solidFill>
                <a:schemeClr val="accent5">
                  <a:lumMod val="60000"/>
                  <a:lumOff val="40000"/>
                </a:schemeClr>
              </a:solidFill>
              <a:ln>
                <a:noFill/>
              </a:ln>
              <a:effectLst>
                <a:glow rad="63500">
                  <a:schemeClr val="accent5">
                    <a:satMod val="175000"/>
                    <a:alpha val="25000"/>
                  </a:schemeClr>
                </a:glow>
              </a:effectLst>
            </c:spPr>
          </c:marker>
          <c:xVal>
            <c:numRef>
              <c:f>Throughput!$A$59:$A$66</c:f>
              <c:numCache>
                <c:formatCode>General</c:formatCode>
                <c:ptCount val="8"/>
                <c:pt idx="0">
                  <c:v>5</c:v>
                </c:pt>
                <c:pt idx="1">
                  <c:v>10</c:v>
                </c:pt>
                <c:pt idx="2">
                  <c:v>50</c:v>
                </c:pt>
                <c:pt idx="3">
                  <c:v>100</c:v>
                </c:pt>
                <c:pt idx="4">
                  <c:v>200</c:v>
                </c:pt>
                <c:pt idx="5">
                  <c:v>300</c:v>
                </c:pt>
                <c:pt idx="6">
                  <c:v>400</c:v>
                </c:pt>
                <c:pt idx="7">
                  <c:v>500</c:v>
                </c:pt>
              </c:numCache>
            </c:numRef>
          </c:xVal>
          <c:yVal>
            <c:numRef>
              <c:f>Throughput!$D$59:$D$66</c:f>
              <c:numCache>
                <c:formatCode>0.00</c:formatCode>
                <c:ptCount val="8"/>
                <c:pt idx="0" formatCode="General">
                  <c:v>0.17</c:v>
                </c:pt>
                <c:pt idx="1">
                  <c:v>0.16700000000000001</c:v>
                </c:pt>
                <c:pt idx="2">
                  <c:v>0.25800000000000001</c:v>
                </c:pt>
                <c:pt idx="3">
                  <c:v>0.66659999999999997</c:v>
                </c:pt>
                <c:pt idx="4">
                  <c:v>1.41</c:v>
                </c:pt>
                <c:pt idx="5" formatCode="General">
                  <c:v>1.7160898907184601</c:v>
                </c:pt>
                <c:pt idx="6" formatCode="General">
                  <c:v>2.2178727665543558</c:v>
                </c:pt>
                <c:pt idx="7" formatCode="General">
                  <c:v>2.8463288178443902</c:v>
                </c:pt>
              </c:numCache>
            </c:numRef>
          </c:yVal>
          <c:smooth val="0"/>
          <c:extLst>
            <c:ext xmlns:c16="http://schemas.microsoft.com/office/drawing/2014/chart" uri="{C3380CC4-5D6E-409C-BE32-E72D297353CC}">
              <c16:uniqueId val="{00000002-91A0-4040-ADCD-515B0A981A3D}"/>
            </c:ext>
          </c:extLst>
        </c:ser>
        <c:ser>
          <c:idx val="3"/>
          <c:order val="3"/>
          <c:tx>
            <c:strRef>
              <c:f>Throughput!$E$58</c:f>
              <c:strCache>
                <c:ptCount val="1"/>
                <c:pt idx="0">
                  <c:v>Alcor - Port Update</c:v>
                </c:pt>
              </c:strCache>
            </c:strRef>
          </c:tx>
          <c:spPr>
            <a:ln w="22225" cap="rnd">
              <a:solidFill>
                <a:schemeClr val="accent1">
                  <a:lumMod val="60000"/>
                </a:schemeClr>
              </a:solidFill>
            </a:ln>
            <a:effectLst>
              <a:glow rad="139700">
                <a:schemeClr val="accent1">
                  <a:lumMod val="60000"/>
                  <a:satMod val="175000"/>
                  <a:alpha val="14000"/>
                </a:schemeClr>
              </a:glow>
            </a:effectLst>
          </c:spPr>
          <c:marker>
            <c:symbol val="circle"/>
            <c:size val="3"/>
            <c:spPr>
              <a:solidFill>
                <a:schemeClr val="accent1">
                  <a:lumMod val="60000"/>
                  <a:lumMod val="60000"/>
                  <a:lumOff val="40000"/>
                </a:schemeClr>
              </a:solidFill>
              <a:ln>
                <a:noFill/>
              </a:ln>
              <a:effectLst>
                <a:glow rad="63500">
                  <a:schemeClr val="accent1">
                    <a:lumMod val="60000"/>
                    <a:satMod val="175000"/>
                    <a:alpha val="25000"/>
                  </a:schemeClr>
                </a:glow>
              </a:effectLst>
            </c:spPr>
          </c:marker>
          <c:xVal>
            <c:numRef>
              <c:f>Throughput!$A$59:$A$66</c:f>
              <c:numCache>
                <c:formatCode>General</c:formatCode>
                <c:ptCount val="8"/>
                <c:pt idx="0">
                  <c:v>5</c:v>
                </c:pt>
                <c:pt idx="1">
                  <c:v>10</c:v>
                </c:pt>
                <c:pt idx="2">
                  <c:v>50</c:v>
                </c:pt>
                <c:pt idx="3">
                  <c:v>100</c:v>
                </c:pt>
                <c:pt idx="4">
                  <c:v>200</c:v>
                </c:pt>
                <c:pt idx="5">
                  <c:v>300</c:v>
                </c:pt>
                <c:pt idx="6">
                  <c:v>400</c:v>
                </c:pt>
                <c:pt idx="7">
                  <c:v>500</c:v>
                </c:pt>
              </c:numCache>
            </c:numRef>
          </c:xVal>
          <c:yVal>
            <c:numRef>
              <c:f>Throughput!$E$59:$E$66</c:f>
              <c:numCache>
                <c:formatCode>0.00</c:formatCode>
                <c:ptCount val="8"/>
                <c:pt idx="0" formatCode="General">
                  <c:v>3.7999999999999999E-2</c:v>
                </c:pt>
                <c:pt idx="1">
                  <c:v>3.5000000000000003E-2</c:v>
                </c:pt>
                <c:pt idx="2">
                  <c:v>4.7E-2</c:v>
                </c:pt>
                <c:pt idx="3" formatCode="General">
                  <c:v>6.8599999999999994E-2</c:v>
                </c:pt>
                <c:pt idx="4" formatCode="General">
                  <c:v>0.32</c:v>
                </c:pt>
                <c:pt idx="5" formatCode="General">
                  <c:v>0.3957045555114746</c:v>
                </c:pt>
                <c:pt idx="6" formatCode="General">
                  <c:v>0.46265830129384988</c:v>
                </c:pt>
                <c:pt idx="7" formatCode="General">
                  <c:v>0.63613885278701787</c:v>
                </c:pt>
              </c:numCache>
            </c:numRef>
          </c:yVal>
          <c:smooth val="0"/>
          <c:extLst>
            <c:ext xmlns:c16="http://schemas.microsoft.com/office/drawing/2014/chart" uri="{C3380CC4-5D6E-409C-BE32-E72D297353CC}">
              <c16:uniqueId val="{00000003-91A0-4040-ADCD-515B0A981A3D}"/>
            </c:ext>
          </c:extLst>
        </c:ser>
        <c:dLbls>
          <c:showLegendKey val="0"/>
          <c:showVal val="0"/>
          <c:showCatName val="0"/>
          <c:showSerName val="0"/>
          <c:showPercent val="0"/>
          <c:showBubbleSize val="0"/>
        </c:dLbls>
        <c:axId val="649841832"/>
        <c:axId val="649839208"/>
      </c:scatterChart>
      <c:valAx>
        <c:axId val="649841832"/>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dirty="0"/>
                  <a:t>Throughput in RPS (Request Per</a:t>
                </a:r>
                <a:r>
                  <a:rPr lang="en-US" baseline="0" dirty="0"/>
                  <a:t> Second)</a:t>
                </a:r>
                <a:endParaRPr lang="en-US"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49839208"/>
        <c:crosses val="autoZero"/>
        <c:crossBetween val="midCat"/>
      </c:valAx>
      <c:valAx>
        <c:axId val="649839208"/>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Latency (in seconds)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4984183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u="sng" dirty="0"/>
              <a:t>Port Create/List</a:t>
            </a:r>
            <a:r>
              <a:rPr lang="en-US" dirty="0"/>
              <a:t> Average Latency under different RPS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Throughput!$B$13</c:f>
              <c:strCache>
                <c:ptCount val="1"/>
                <c:pt idx="0">
                  <c:v>Neutron - Port Create</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Throughput!$A$14:$A$22</c:f>
              <c:numCache>
                <c:formatCode>General</c:formatCode>
                <c:ptCount val="9"/>
                <c:pt idx="0">
                  <c:v>5</c:v>
                </c:pt>
                <c:pt idx="1">
                  <c:v>10</c:v>
                </c:pt>
                <c:pt idx="2">
                  <c:v>50</c:v>
                </c:pt>
                <c:pt idx="3">
                  <c:v>100</c:v>
                </c:pt>
                <c:pt idx="4">
                  <c:v>150</c:v>
                </c:pt>
                <c:pt idx="5">
                  <c:v>200</c:v>
                </c:pt>
                <c:pt idx="6">
                  <c:v>300</c:v>
                </c:pt>
                <c:pt idx="7">
                  <c:v>400</c:v>
                </c:pt>
                <c:pt idx="8">
                  <c:v>500</c:v>
                </c:pt>
              </c:numCache>
            </c:numRef>
          </c:xVal>
          <c:yVal>
            <c:numRef>
              <c:f>Throughput!$B$14:$B$22</c:f>
              <c:numCache>
                <c:formatCode>0.00</c:formatCode>
                <c:ptCount val="9"/>
                <c:pt idx="0" formatCode="General">
                  <c:v>3.2944</c:v>
                </c:pt>
                <c:pt idx="1">
                  <c:v>3.3466999999999998</c:v>
                </c:pt>
                <c:pt idx="2">
                  <c:v>3.5813999999999999</c:v>
                </c:pt>
              </c:numCache>
            </c:numRef>
          </c:yVal>
          <c:smooth val="0"/>
          <c:extLst>
            <c:ext xmlns:c16="http://schemas.microsoft.com/office/drawing/2014/chart" uri="{C3380CC4-5D6E-409C-BE32-E72D297353CC}">
              <c16:uniqueId val="{00000000-6E2A-44FA-8DB5-6A5A0674AB8B}"/>
            </c:ext>
          </c:extLst>
        </c:ser>
        <c:ser>
          <c:idx val="1"/>
          <c:order val="1"/>
          <c:tx>
            <c:strRef>
              <c:f>Throughput!$C$13</c:f>
              <c:strCache>
                <c:ptCount val="1"/>
                <c:pt idx="0">
                  <c:v>Neutron - Port List</c:v>
                </c:pt>
              </c:strCache>
            </c:strRef>
          </c:tx>
          <c:spPr>
            <a:ln w="22225" cap="rnd">
              <a:solidFill>
                <a:schemeClr val="accent3"/>
              </a:solidFill>
            </a:ln>
            <a:effectLst>
              <a:glow rad="139700">
                <a:schemeClr val="accent3">
                  <a:satMod val="175000"/>
                  <a:alpha val="14000"/>
                </a:schemeClr>
              </a:glow>
            </a:effectLst>
          </c:spPr>
          <c:marker>
            <c:symbol val="circle"/>
            <c:size val="3"/>
            <c:spPr>
              <a:solidFill>
                <a:schemeClr val="accent3">
                  <a:lumMod val="60000"/>
                  <a:lumOff val="40000"/>
                </a:schemeClr>
              </a:solidFill>
              <a:ln>
                <a:noFill/>
              </a:ln>
              <a:effectLst>
                <a:glow rad="63500">
                  <a:schemeClr val="accent3">
                    <a:satMod val="175000"/>
                    <a:alpha val="25000"/>
                  </a:schemeClr>
                </a:glow>
              </a:effectLst>
            </c:spPr>
          </c:marker>
          <c:xVal>
            <c:numRef>
              <c:f>Throughput!$A$14:$A$22</c:f>
              <c:numCache>
                <c:formatCode>General</c:formatCode>
                <c:ptCount val="9"/>
                <c:pt idx="0">
                  <c:v>5</c:v>
                </c:pt>
                <c:pt idx="1">
                  <c:v>10</c:v>
                </c:pt>
                <c:pt idx="2">
                  <c:v>50</c:v>
                </c:pt>
                <c:pt idx="3">
                  <c:v>100</c:v>
                </c:pt>
                <c:pt idx="4">
                  <c:v>150</c:v>
                </c:pt>
                <c:pt idx="5">
                  <c:v>200</c:v>
                </c:pt>
                <c:pt idx="6">
                  <c:v>300</c:v>
                </c:pt>
                <c:pt idx="7">
                  <c:v>400</c:v>
                </c:pt>
                <c:pt idx="8">
                  <c:v>500</c:v>
                </c:pt>
              </c:numCache>
            </c:numRef>
          </c:xVal>
          <c:yVal>
            <c:numRef>
              <c:f>Throughput!$C$14:$C$22</c:f>
              <c:numCache>
                <c:formatCode>0.00</c:formatCode>
                <c:ptCount val="9"/>
                <c:pt idx="0" formatCode="General">
                  <c:v>2.4950000000000001</c:v>
                </c:pt>
                <c:pt idx="1">
                  <c:v>2.633</c:v>
                </c:pt>
                <c:pt idx="2">
                  <c:v>2.8359999999999999</c:v>
                </c:pt>
              </c:numCache>
            </c:numRef>
          </c:yVal>
          <c:smooth val="0"/>
          <c:extLst>
            <c:ext xmlns:c16="http://schemas.microsoft.com/office/drawing/2014/chart" uri="{C3380CC4-5D6E-409C-BE32-E72D297353CC}">
              <c16:uniqueId val="{00000001-6E2A-44FA-8DB5-6A5A0674AB8B}"/>
            </c:ext>
          </c:extLst>
        </c:ser>
        <c:ser>
          <c:idx val="2"/>
          <c:order val="2"/>
          <c:tx>
            <c:strRef>
              <c:f>Throughput!$D$13</c:f>
              <c:strCache>
                <c:ptCount val="1"/>
                <c:pt idx="0">
                  <c:v>Alcor - Port Create</c:v>
                </c:pt>
              </c:strCache>
            </c:strRef>
          </c:tx>
          <c:spPr>
            <a:ln w="22225" cap="rnd">
              <a:solidFill>
                <a:schemeClr val="accent5"/>
              </a:solidFill>
            </a:ln>
            <a:effectLst>
              <a:glow rad="139700">
                <a:schemeClr val="accent5">
                  <a:satMod val="175000"/>
                  <a:alpha val="14000"/>
                </a:schemeClr>
              </a:glow>
            </a:effectLst>
          </c:spPr>
          <c:marker>
            <c:symbol val="circle"/>
            <c:size val="3"/>
            <c:spPr>
              <a:solidFill>
                <a:schemeClr val="accent5">
                  <a:lumMod val="60000"/>
                  <a:lumOff val="40000"/>
                </a:schemeClr>
              </a:solidFill>
              <a:ln>
                <a:noFill/>
              </a:ln>
              <a:effectLst>
                <a:glow rad="63500">
                  <a:schemeClr val="accent5">
                    <a:satMod val="175000"/>
                    <a:alpha val="25000"/>
                  </a:schemeClr>
                </a:glow>
              </a:effectLst>
            </c:spPr>
          </c:marker>
          <c:xVal>
            <c:numRef>
              <c:f>Throughput!$A$14:$A$22</c:f>
              <c:numCache>
                <c:formatCode>General</c:formatCode>
                <c:ptCount val="9"/>
                <c:pt idx="0">
                  <c:v>5</c:v>
                </c:pt>
                <c:pt idx="1">
                  <c:v>10</c:v>
                </c:pt>
                <c:pt idx="2">
                  <c:v>50</c:v>
                </c:pt>
                <c:pt idx="3">
                  <c:v>100</c:v>
                </c:pt>
                <c:pt idx="4">
                  <c:v>150</c:v>
                </c:pt>
                <c:pt idx="5">
                  <c:v>200</c:v>
                </c:pt>
                <c:pt idx="6">
                  <c:v>300</c:v>
                </c:pt>
                <c:pt idx="7">
                  <c:v>400</c:v>
                </c:pt>
                <c:pt idx="8">
                  <c:v>500</c:v>
                </c:pt>
              </c:numCache>
            </c:numRef>
          </c:xVal>
          <c:yVal>
            <c:numRef>
              <c:f>Throughput!$D$14:$D$22</c:f>
              <c:numCache>
                <c:formatCode>0.00</c:formatCode>
                <c:ptCount val="9"/>
                <c:pt idx="0" formatCode="General">
                  <c:v>0.32400000000000001</c:v>
                </c:pt>
                <c:pt idx="1">
                  <c:v>0.19670000000000001</c:v>
                </c:pt>
                <c:pt idx="2">
                  <c:v>0.4244</c:v>
                </c:pt>
                <c:pt idx="3">
                  <c:v>0.71319999999999995</c:v>
                </c:pt>
                <c:pt idx="4">
                  <c:v>0.92469999999999997</c:v>
                </c:pt>
                <c:pt idx="5">
                  <c:v>1.3324</c:v>
                </c:pt>
                <c:pt idx="6" formatCode="General">
                  <c:v>2.0842806171973551</c:v>
                </c:pt>
                <c:pt idx="7" formatCode="General">
                  <c:v>2.4627652381956602</c:v>
                </c:pt>
                <c:pt idx="8" formatCode="General">
                  <c:v>3.49093991444111</c:v>
                </c:pt>
              </c:numCache>
            </c:numRef>
          </c:yVal>
          <c:smooth val="0"/>
          <c:extLst>
            <c:ext xmlns:c16="http://schemas.microsoft.com/office/drawing/2014/chart" uri="{C3380CC4-5D6E-409C-BE32-E72D297353CC}">
              <c16:uniqueId val="{00000002-6E2A-44FA-8DB5-6A5A0674AB8B}"/>
            </c:ext>
          </c:extLst>
        </c:ser>
        <c:ser>
          <c:idx val="3"/>
          <c:order val="3"/>
          <c:tx>
            <c:strRef>
              <c:f>Throughput!$E$13</c:f>
              <c:strCache>
                <c:ptCount val="1"/>
                <c:pt idx="0">
                  <c:v>Alcor - Port List</c:v>
                </c:pt>
              </c:strCache>
            </c:strRef>
          </c:tx>
          <c:spPr>
            <a:ln w="22225" cap="rnd">
              <a:solidFill>
                <a:schemeClr val="accent1">
                  <a:lumMod val="60000"/>
                </a:schemeClr>
              </a:solidFill>
            </a:ln>
            <a:effectLst>
              <a:glow rad="139700">
                <a:schemeClr val="accent1">
                  <a:lumMod val="60000"/>
                  <a:satMod val="175000"/>
                  <a:alpha val="14000"/>
                </a:schemeClr>
              </a:glow>
            </a:effectLst>
          </c:spPr>
          <c:marker>
            <c:symbol val="circle"/>
            <c:size val="3"/>
            <c:spPr>
              <a:solidFill>
                <a:schemeClr val="accent1">
                  <a:lumMod val="60000"/>
                  <a:lumMod val="60000"/>
                  <a:lumOff val="40000"/>
                </a:schemeClr>
              </a:solidFill>
              <a:ln>
                <a:noFill/>
              </a:ln>
              <a:effectLst>
                <a:glow rad="63500">
                  <a:schemeClr val="accent1">
                    <a:lumMod val="60000"/>
                    <a:satMod val="175000"/>
                    <a:alpha val="25000"/>
                  </a:schemeClr>
                </a:glow>
              </a:effectLst>
            </c:spPr>
          </c:marker>
          <c:xVal>
            <c:numRef>
              <c:f>Throughput!$A$14:$A$22</c:f>
              <c:numCache>
                <c:formatCode>General</c:formatCode>
                <c:ptCount val="9"/>
                <c:pt idx="0">
                  <c:v>5</c:v>
                </c:pt>
                <c:pt idx="1">
                  <c:v>10</c:v>
                </c:pt>
                <c:pt idx="2">
                  <c:v>50</c:v>
                </c:pt>
                <c:pt idx="3">
                  <c:v>100</c:v>
                </c:pt>
                <c:pt idx="4">
                  <c:v>150</c:v>
                </c:pt>
                <c:pt idx="5">
                  <c:v>200</c:v>
                </c:pt>
                <c:pt idx="6">
                  <c:v>300</c:v>
                </c:pt>
                <c:pt idx="7">
                  <c:v>400</c:v>
                </c:pt>
                <c:pt idx="8">
                  <c:v>500</c:v>
                </c:pt>
              </c:numCache>
            </c:numRef>
          </c:xVal>
          <c:yVal>
            <c:numRef>
              <c:f>Throughput!$E$14:$E$22</c:f>
              <c:numCache>
                <c:formatCode>0.00</c:formatCode>
                <c:ptCount val="9"/>
                <c:pt idx="0" formatCode="General">
                  <c:v>9.5000000000000001E-2</c:v>
                </c:pt>
                <c:pt idx="1">
                  <c:v>6.3E-2</c:v>
                </c:pt>
                <c:pt idx="2">
                  <c:v>0.08</c:v>
                </c:pt>
                <c:pt idx="3" formatCode="General">
                  <c:v>0.13200000000000001</c:v>
                </c:pt>
                <c:pt idx="4" formatCode="General">
                  <c:v>0.23499999999999999</c:v>
                </c:pt>
                <c:pt idx="5" formatCode="General">
                  <c:v>0.35199999999999998</c:v>
                </c:pt>
                <c:pt idx="6" formatCode="General">
                  <c:v>0.507993061542511</c:v>
                </c:pt>
                <c:pt idx="7" formatCode="General">
                  <c:v>0.699611329</c:v>
                </c:pt>
                <c:pt idx="8" formatCode="General">
                  <c:v>1.10895484495163</c:v>
                </c:pt>
              </c:numCache>
            </c:numRef>
          </c:yVal>
          <c:smooth val="0"/>
          <c:extLst>
            <c:ext xmlns:c16="http://schemas.microsoft.com/office/drawing/2014/chart" uri="{C3380CC4-5D6E-409C-BE32-E72D297353CC}">
              <c16:uniqueId val="{00000003-6E2A-44FA-8DB5-6A5A0674AB8B}"/>
            </c:ext>
          </c:extLst>
        </c:ser>
        <c:dLbls>
          <c:showLegendKey val="0"/>
          <c:showVal val="0"/>
          <c:showCatName val="0"/>
          <c:showSerName val="0"/>
          <c:showPercent val="0"/>
          <c:showBubbleSize val="0"/>
        </c:dLbls>
        <c:axId val="271118528"/>
        <c:axId val="271117872"/>
      </c:scatterChart>
      <c:valAx>
        <c:axId val="271118528"/>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dirty="0"/>
                  <a:t>Throughput in RPS (Request Per Second)</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71117872"/>
        <c:crosses val="autoZero"/>
        <c:crossBetween val="midCat"/>
      </c:valAx>
      <c:valAx>
        <c:axId val="271117872"/>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Latency (in seconds)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711185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GoalState Distribution Latency Baseline </a:t>
            </a:r>
          </a:p>
          <a:p>
            <a:pPr>
              <a:defRPr/>
            </a:pPr>
            <a:r>
              <a:rPr lang="en-US"/>
              <a:t>by Single DPM Instance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'Single DPM, single port'!$B$1</c:f>
              <c:strCache>
                <c:ptCount val="1"/>
                <c:pt idx="0">
                  <c:v>Message Latency</c:v>
                </c:pt>
              </c:strCache>
            </c:strRef>
          </c:tx>
          <c:spPr>
            <a:ln w="22225" cap="rnd">
              <a:solidFill>
                <a:schemeClr val="accent6"/>
              </a:solidFill>
            </a:ln>
            <a:effectLst>
              <a:glow rad="139700">
                <a:schemeClr val="accent6">
                  <a:satMod val="175000"/>
                  <a:alpha val="14000"/>
                </a:schemeClr>
              </a:glow>
            </a:effectLst>
          </c:spPr>
          <c:marker>
            <c:symbol val="circle"/>
            <c:size val="3"/>
            <c:spPr>
              <a:solidFill>
                <a:schemeClr val="accent6">
                  <a:lumMod val="60000"/>
                  <a:lumOff val="40000"/>
                </a:schemeClr>
              </a:solidFill>
              <a:ln>
                <a:noFill/>
              </a:ln>
              <a:effectLst>
                <a:glow rad="63500">
                  <a:schemeClr val="accent6">
                    <a:satMod val="175000"/>
                    <a:alpha val="25000"/>
                  </a:schemeClr>
                </a:glow>
              </a:effectLst>
            </c:spPr>
          </c:marker>
          <c:xVal>
            <c:numRef>
              <c:f>'Single DPM, single port'!$A$2:$A$9</c:f>
              <c:numCache>
                <c:formatCode>General</c:formatCode>
                <c:ptCount val="8"/>
                <c:pt idx="0">
                  <c:v>1</c:v>
                </c:pt>
                <c:pt idx="1">
                  <c:v>100</c:v>
                </c:pt>
                <c:pt idx="2">
                  <c:v>1000</c:v>
                </c:pt>
                <c:pt idx="3" formatCode="#,##0">
                  <c:v>10000</c:v>
                </c:pt>
                <c:pt idx="4" formatCode="#,##0">
                  <c:v>20000</c:v>
                </c:pt>
                <c:pt idx="5" formatCode="#,##0">
                  <c:v>40000</c:v>
                </c:pt>
                <c:pt idx="6" formatCode="#,##0">
                  <c:v>80000</c:v>
                </c:pt>
                <c:pt idx="7" formatCode="#,##0">
                  <c:v>160000</c:v>
                </c:pt>
              </c:numCache>
            </c:numRef>
          </c:xVal>
          <c:yVal>
            <c:numRef>
              <c:f>'Single DPM, single port'!$B$2:$B$9</c:f>
              <c:numCache>
                <c:formatCode>General</c:formatCode>
                <c:ptCount val="8"/>
                <c:pt idx="0">
                  <c:v>7</c:v>
                </c:pt>
                <c:pt idx="1">
                  <c:v>24</c:v>
                </c:pt>
                <c:pt idx="2">
                  <c:v>185</c:v>
                </c:pt>
                <c:pt idx="3">
                  <c:v>2584</c:v>
                </c:pt>
                <c:pt idx="4">
                  <c:v>4612</c:v>
                </c:pt>
                <c:pt idx="5">
                  <c:v>9374</c:v>
                </c:pt>
                <c:pt idx="6">
                  <c:v>18822</c:v>
                </c:pt>
                <c:pt idx="7">
                  <c:v>38015</c:v>
                </c:pt>
              </c:numCache>
            </c:numRef>
          </c:yVal>
          <c:smooth val="0"/>
          <c:extLst>
            <c:ext xmlns:c16="http://schemas.microsoft.com/office/drawing/2014/chart" uri="{C3380CC4-5D6E-409C-BE32-E72D297353CC}">
              <c16:uniqueId val="{00000000-0CF4-41ED-AA32-A48FA4C05D67}"/>
            </c:ext>
          </c:extLst>
        </c:ser>
        <c:ser>
          <c:idx val="1"/>
          <c:order val="1"/>
          <c:tx>
            <c:strRef>
              <c:f>'Single DPM, single port'!$C$1</c:f>
              <c:strCache>
                <c:ptCount val="1"/>
                <c:pt idx="0">
                  <c:v>Total Latency</c:v>
                </c:pt>
              </c:strCache>
            </c:strRef>
          </c:tx>
          <c:spPr>
            <a:ln w="22225" cap="rnd">
              <a:solidFill>
                <a:schemeClr val="accent5"/>
              </a:solidFill>
            </a:ln>
            <a:effectLst>
              <a:glow rad="139700">
                <a:schemeClr val="accent5">
                  <a:satMod val="175000"/>
                  <a:alpha val="14000"/>
                </a:schemeClr>
              </a:glow>
            </a:effectLst>
          </c:spPr>
          <c:marker>
            <c:symbol val="circle"/>
            <c:size val="3"/>
            <c:spPr>
              <a:solidFill>
                <a:schemeClr val="accent5">
                  <a:lumMod val="60000"/>
                  <a:lumOff val="40000"/>
                </a:schemeClr>
              </a:solidFill>
              <a:ln>
                <a:noFill/>
              </a:ln>
              <a:effectLst>
                <a:glow rad="63500">
                  <a:schemeClr val="accent5">
                    <a:satMod val="175000"/>
                    <a:alpha val="25000"/>
                  </a:schemeClr>
                </a:glow>
              </a:effectLst>
            </c:spPr>
          </c:marker>
          <c:xVal>
            <c:numRef>
              <c:f>'Single DPM, single port'!$A$2:$A$9</c:f>
              <c:numCache>
                <c:formatCode>General</c:formatCode>
                <c:ptCount val="8"/>
                <c:pt idx="0">
                  <c:v>1</c:v>
                </c:pt>
                <c:pt idx="1">
                  <c:v>100</c:v>
                </c:pt>
                <c:pt idx="2">
                  <c:v>1000</c:v>
                </c:pt>
                <c:pt idx="3" formatCode="#,##0">
                  <c:v>10000</c:v>
                </c:pt>
                <c:pt idx="4" formatCode="#,##0">
                  <c:v>20000</c:v>
                </c:pt>
                <c:pt idx="5" formatCode="#,##0">
                  <c:v>40000</c:v>
                </c:pt>
                <c:pt idx="6" formatCode="#,##0">
                  <c:v>80000</c:v>
                </c:pt>
                <c:pt idx="7" formatCode="#,##0">
                  <c:v>160000</c:v>
                </c:pt>
              </c:numCache>
            </c:numRef>
          </c:xVal>
          <c:yVal>
            <c:numRef>
              <c:f>'Single DPM, single port'!$C$2:$C$9</c:f>
              <c:numCache>
                <c:formatCode>General</c:formatCode>
                <c:ptCount val="8"/>
                <c:pt idx="0">
                  <c:v>12</c:v>
                </c:pt>
                <c:pt idx="1">
                  <c:v>49</c:v>
                </c:pt>
                <c:pt idx="2">
                  <c:v>373</c:v>
                </c:pt>
                <c:pt idx="3">
                  <c:v>5147</c:v>
                </c:pt>
                <c:pt idx="4">
                  <c:v>9861</c:v>
                </c:pt>
                <c:pt idx="5">
                  <c:v>19091</c:v>
                </c:pt>
                <c:pt idx="6">
                  <c:v>38044</c:v>
                </c:pt>
                <c:pt idx="7">
                  <c:v>77524</c:v>
                </c:pt>
              </c:numCache>
            </c:numRef>
          </c:yVal>
          <c:smooth val="0"/>
          <c:extLst>
            <c:ext xmlns:c16="http://schemas.microsoft.com/office/drawing/2014/chart" uri="{C3380CC4-5D6E-409C-BE32-E72D297353CC}">
              <c16:uniqueId val="{00000001-0CF4-41ED-AA32-A48FA4C05D67}"/>
            </c:ext>
          </c:extLst>
        </c:ser>
        <c:dLbls>
          <c:showLegendKey val="0"/>
          <c:showVal val="0"/>
          <c:showCatName val="0"/>
          <c:showSerName val="0"/>
          <c:showPercent val="0"/>
          <c:showBubbleSize val="0"/>
        </c:dLbls>
        <c:axId val="424316872"/>
        <c:axId val="424315232"/>
      </c:scatterChart>
      <c:valAx>
        <c:axId val="424316872"/>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VPC Size (number of ports)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24315232"/>
        <c:crosses val="autoZero"/>
        <c:crossBetween val="midCat"/>
      </c:valAx>
      <c:valAx>
        <c:axId val="424315232"/>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Latency (in ms)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2431687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MQ Scaling Path Scalability Analysis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Sheet3!$B$1</c:f>
              <c:strCache>
                <c:ptCount val="1"/>
                <c:pt idx="0">
                  <c:v>MQ (Topic/host ratio = 1:1)</c:v>
                </c:pt>
              </c:strCache>
            </c:strRef>
          </c:tx>
          <c:spPr>
            <a:ln w="22225" cap="rnd">
              <a:solidFill>
                <a:schemeClr val="accent6"/>
              </a:solidFill>
            </a:ln>
            <a:effectLst>
              <a:glow rad="139700">
                <a:schemeClr val="accent6">
                  <a:satMod val="175000"/>
                  <a:alpha val="14000"/>
                </a:schemeClr>
              </a:glow>
            </a:effectLst>
          </c:spPr>
          <c:marker>
            <c:symbol val="circle"/>
            <c:size val="3"/>
            <c:spPr>
              <a:solidFill>
                <a:schemeClr val="accent6">
                  <a:lumMod val="60000"/>
                  <a:lumOff val="40000"/>
                </a:schemeClr>
              </a:solidFill>
              <a:ln>
                <a:noFill/>
              </a:ln>
              <a:effectLst>
                <a:glow rad="63500">
                  <a:schemeClr val="accent6">
                    <a:satMod val="175000"/>
                    <a:alpha val="25000"/>
                  </a:schemeClr>
                </a:glow>
              </a:effectLst>
            </c:spPr>
          </c:marker>
          <c:xVal>
            <c:numRef>
              <c:f>Sheet3!$A$2:$A$7</c:f>
              <c:numCache>
                <c:formatCode>#,##0</c:formatCode>
                <c:ptCount val="6"/>
                <c:pt idx="0">
                  <c:v>10000</c:v>
                </c:pt>
                <c:pt idx="1">
                  <c:v>20000</c:v>
                </c:pt>
                <c:pt idx="2">
                  <c:v>40000</c:v>
                </c:pt>
                <c:pt idx="3">
                  <c:v>60000</c:v>
                </c:pt>
                <c:pt idx="4">
                  <c:v>80000</c:v>
                </c:pt>
                <c:pt idx="5">
                  <c:v>100000</c:v>
                </c:pt>
              </c:numCache>
            </c:numRef>
          </c:xVal>
          <c:yVal>
            <c:numRef>
              <c:f>Sheet3!$B$2:$B$7</c:f>
              <c:numCache>
                <c:formatCode>General</c:formatCode>
                <c:ptCount val="6"/>
                <c:pt idx="0">
                  <c:v>610</c:v>
                </c:pt>
                <c:pt idx="1">
                  <c:v>2104</c:v>
                </c:pt>
                <c:pt idx="2">
                  <c:v>7661</c:v>
                </c:pt>
                <c:pt idx="3">
                  <c:v>20158</c:v>
                </c:pt>
              </c:numCache>
            </c:numRef>
          </c:yVal>
          <c:smooth val="0"/>
          <c:extLst>
            <c:ext xmlns:c16="http://schemas.microsoft.com/office/drawing/2014/chart" uri="{C3380CC4-5D6E-409C-BE32-E72D297353CC}">
              <c16:uniqueId val="{00000000-306F-4291-A6F0-FD8C758B17B0}"/>
            </c:ext>
          </c:extLst>
        </c:ser>
        <c:ser>
          <c:idx val="1"/>
          <c:order val="1"/>
          <c:tx>
            <c:strRef>
              <c:f>Sheet3!$C$1</c:f>
              <c:strCache>
                <c:ptCount val="1"/>
                <c:pt idx="0">
                  <c:v>MQ (Topic/host ratio = 1:100)</c:v>
                </c:pt>
              </c:strCache>
            </c:strRef>
          </c:tx>
          <c:spPr>
            <a:ln w="22225" cap="rnd">
              <a:solidFill>
                <a:schemeClr val="accent5"/>
              </a:solidFill>
            </a:ln>
            <a:effectLst>
              <a:glow rad="139700">
                <a:schemeClr val="accent5">
                  <a:satMod val="175000"/>
                  <a:alpha val="14000"/>
                </a:schemeClr>
              </a:glow>
            </a:effectLst>
          </c:spPr>
          <c:marker>
            <c:symbol val="circle"/>
            <c:size val="3"/>
            <c:spPr>
              <a:solidFill>
                <a:schemeClr val="accent5">
                  <a:lumMod val="60000"/>
                  <a:lumOff val="40000"/>
                </a:schemeClr>
              </a:solidFill>
              <a:ln>
                <a:noFill/>
              </a:ln>
              <a:effectLst>
                <a:glow rad="63500">
                  <a:schemeClr val="accent5">
                    <a:satMod val="175000"/>
                    <a:alpha val="25000"/>
                  </a:schemeClr>
                </a:glow>
              </a:effectLst>
            </c:spPr>
          </c:marker>
          <c:xVal>
            <c:numRef>
              <c:f>Sheet3!$A$2:$A$7</c:f>
              <c:numCache>
                <c:formatCode>#,##0</c:formatCode>
                <c:ptCount val="6"/>
                <c:pt idx="0">
                  <c:v>10000</c:v>
                </c:pt>
                <c:pt idx="1">
                  <c:v>20000</c:v>
                </c:pt>
                <c:pt idx="2">
                  <c:v>40000</c:v>
                </c:pt>
                <c:pt idx="3">
                  <c:v>60000</c:v>
                </c:pt>
                <c:pt idx="4">
                  <c:v>80000</c:v>
                </c:pt>
                <c:pt idx="5">
                  <c:v>100000</c:v>
                </c:pt>
              </c:numCache>
            </c:numRef>
          </c:xVal>
          <c:yVal>
            <c:numRef>
              <c:f>Sheet3!$C$2:$C$7</c:f>
              <c:numCache>
                <c:formatCode>General</c:formatCode>
                <c:ptCount val="6"/>
                <c:pt idx="0">
                  <c:v>879</c:v>
                </c:pt>
                <c:pt idx="1">
                  <c:v>2191</c:v>
                </c:pt>
                <c:pt idx="2">
                  <c:v>8011</c:v>
                </c:pt>
                <c:pt idx="3">
                  <c:v>17511</c:v>
                </c:pt>
                <c:pt idx="4">
                  <c:v>32730</c:v>
                </c:pt>
                <c:pt idx="5">
                  <c:v>48395</c:v>
                </c:pt>
              </c:numCache>
            </c:numRef>
          </c:yVal>
          <c:smooth val="0"/>
          <c:extLst>
            <c:ext xmlns:c16="http://schemas.microsoft.com/office/drawing/2014/chart" uri="{C3380CC4-5D6E-409C-BE32-E72D297353CC}">
              <c16:uniqueId val="{00000001-306F-4291-A6F0-FD8C758B17B0}"/>
            </c:ext>
          </c:extLst>
        </c:ser>
        <c:ser>
          <c:idx val="2"/>
          <c:order val="2"/>
          <c:tx>
            <c:strRef>
              <c:f>Sheet3!$D$1</c:f>
              <c:strCache>
                <c:ptCount val="1"/>
                <c:pt idx="0">
                  <c:v>MQ (Topic/host ratio = 1:100) Multi-layer</c:v>
                </c:pt>
              </c:strCache>
            </c:strRef>
          </c:tx>
          <c:spPr>
            <a:ln w="22225" cap="rnd">
              <a:solidFill>
                <a:schemeClr val="accent4"/>
              </a:solidFill>
            </a:ln>
            <a:effectLst>
              <a:glow rad="139700">
                <a:schemeClr val="accent4">
                  <a:satMod val="175000"/>
                  <a:alpha val="14000"/>
                </a:schemeClr>
              </a:glow>
            </a:effectLst>
          </c:spPr>
          <c:marker>
            <c:symbol val="circle"/>
            <c:size val="3"/>
            <c:spPr>
              <a:solidFill>
                <a:schemeClr val="accent4">
                  <a:lumMod val="60000"/>
                  <a:lumOff val="40000"/>
                </a:schemeClr>
              </a:solidFill>
              <a:ln>
                <a:noFill/>
              </a:ln>
              <a:effectLst>
                <a:glow rad="63500">
                  <a:schemeClr val="accent4">
                    <a:satMod val="175000"/>
                    <a:alpha val="25000"/>
                  </a:schemeClr>
                </a:glow>
              </a:effectLst>
            </c:spPr>
          </c:marker>
          <c:xVal>
            <c:numRef>
              <c:f>Sheet3!$A$2:$A$7</c:f>
              <c:numCache>
                <c:formatCode>#,##0</c:formatCode>
                <c:ptCount val="6"/>
                <c:pt idx="0">
                  <c:v>10000</c:v>
                </c:pt>
                <c:pt idx="1">
                  <c:v>20000</c:v>
                </c:pt>
                <c:pt idx="2">
                  <c:v>40000</c:v>
                </c:pt>
                <c:pt idx="3">
                  <c:v>60000</c:v>
                </c:pt>
                <c:pt idx="4">
                  <c:v>80000</c:v>
                </c:pt>
                <c:pt idx="5">
                  <c:v>100000</c:v>
                </c:pt>
              </c:numCache>
            </c:numRef>
          </c:xVal>
          <c:yVal>
            <c:numRef>
              <c:f>Sheet3!$D$2:$D$7</c:f>
              <c:numCache>
                <c:formatCode>General</c:formatCode>
                <c:ptCount val="6"/>
                <c:pt idx="0">
                  <c:v>3135</c:v>
                </c:pt>
                <c:pt idx="1">
                  <c:v>6348</c:v>
                </c:pt>
                <c:pt idx="2">
                  <c:v>16375</c:v>
                </c:pt>
                <c:pt idx="3">
                  <c:v>28848</c:v>
                </c:pt>
                <c:pt idx="4">
                  <c:v>50699</c:v>
                </c:pt>
                <c:pt idx="5">
                  <c:v>70617</c:v>
                </c:pt>
              </c:numCache>
            </c:numRef>
          </c:yVal>
          <c:smooth val="0"/>
          <c:extLst>
            <c:ext xmlns:c16="http://schemas.microsoft.com/office/drawing/2014/chart" uri="{C3380CC4-5D6E-409C-BE32-E72D297353CC}">
              <c16:uniqueId val="{00000002-306F-4291-A6F0-FD8C758B17B0}"/>
            </c:ext>
          </c:extLst>
        </c:ser>
        <c:dLbls>
          <c:showLegendKey val="0"/>
          <c:showVal val="0"/>
          <c:showCatName val="0"/>
          <c:showSerName val="0"/>
          <c:showPercent val="0"/>
          <c:showBubbleSize val="0"/>
        </c:dLbls>
        <c:axId val="826012808"/>
        <c:axId val="826013136"/>
      </c:scatterChart>
      <c:valAx>
        <c:axId val="826012808"/>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VPC Size (Number of ports)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26013136"/>
        <c:crosses val="autoZero"/>
        <c:crossBetween val="midCat"/>
      </c:valAx>
      <c:valAx>
        <c:axId val="82601313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Latency (in ms)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82601280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493287-C513-4B28-B5F6-7056E9B1DC44}" type="doc">
      <dgm:prSet loTypeId="urn:microsoft.com/office/officeart/2018/5/layout/IconCircleLabelList" loCatId="icon" qsTypeId="urn:microsoft.com/office/officeart/2005/8/quickstyle/simple2" qsCatId="simple" csTypeId="urn:microsoft.com/office/officeart/2005/8/colors/accent1_2" csCatId="accent1" phldr="1"/>
      <dgm:spPr/>
      <dgm:t>
        <a:bodyPr/>
        <a:lstStyle/>
        <a:p>
          <a:endParaRPr lang="en-US"/>
        </a:p>
      </dgm:t>
    </dgm:pt>
    <dgm:pt modelId="{A1F877EA-ACB6-41BC-B1CB-1826203D60FD}">
      <dgm:prSet/>
      <dgm:spPr/>
      <dgm:t>
        <a:bodyPr/>
        <a:lstStyle/>
        <a:p>
          <a:pPr>
            <a:lnSpc>
              <a:spcPct val="100000"/>
            </a:lnSpc>
            <a:defRPr cap="all"/>
          </a:pPr>
          <a:r>
            <a:rPr lang="en-US" b="1" dirty="0">
              <a:solidFill>
                <a:schemeClr val="tx2"/>
              </a:solidFill>
            </a:rPr>
            <a:t>10x latency</a:t>
          </a:r>
          <a:br>
            <a:rPr lang="en-US" dirty="0">
              <a:solidFill>
                <a:schemeClr val="tx2"/>
              </a:solidFill>
            </a:rPr>
          </a:br>
          <a:r>
            <a:rPr lang="en-US" dirty="0">
              <a:solidFill>
                <a:schemeClr val="tx2"/>
              </a:solidFill>
            </a:rPr>
            <a:t>1/10 Latency of Neutron</a:t>
          </a:r>
        </a:p>
      </dgm:t>
    </dgm:pt>
    <dgm:pt modelId="{E44E8D98-E4C6-416D-8762-A724F66EC568}" type="parTrans" cxnId="{3777DE32-81DC-4674-B3DE-00DF3A35E75C}">
      <dgm:prSet/>
      <dgm:spPr/>
      <dgm:t>
        <a:bodyPr/>
        <a:lstStyle/>
        <a:p>
          <a:endParaRPr lang="en-US"/>
        </a:p>
      </dgm:t>
    </dgm:pt>
    <dgm:pt modelId="{B6127C4D-F5C6-4B5B-B68C-2907C6650662}" type="sibTrans" cxnId="{3777DE32-81DC-4674-B3DE-00DF3A35E75C}">
      <dgm:prSet/>
      <dgm:spPr/>
      <dgm:t>
        <a:bodyPr/>
        <a:lstStyle/>
        <a:p>
          <a:endParaRPr lang="en-US"/>
        </a:p>
      </dgm:t>
    </dgm:pt>
    <dgm:pt modelId="{0E853332-1522-4BEB-B254-F1B668C1B2E8}">
      <dgm:prSet/>
      <dgm:spPr/>
      <dgm:t>
        <a:bodyPr/>
        <a:lstStyle/>
        <a:p>
          <a:pPr>
            <a:lnSpc>
              <a:spcPct val="100000"/>
            </a:lnSpc>
            <a:defRPr cap="all"/>
          </a:pPr>
          <a:r>
            <a:rPr lang="en-US" b="1" dirty="0">
              <a:solidFill>
                <a:schemeClr val="tx2"/>
              </a:solidFill>
            </a:rPr>
            <a:t>100x Throughput</a:t>
          </a:r>
          <a:r>
            <a:rPr lang="en-US" dirty="0">
              <a:solidFill>
                <a:schemeClr val="tx2"/>
              </a:solidFill>
            </a:rPr>
            <a:t> Provisioning 100,000 ports/min</a:t>
          </a:r>
        </a:p>
      </dgm:t>
    </dgm:pt>
    <dgm:pt modelId="{AB16F6CA-D4F4-4FF8-952C-FD4495FAF6F8}" type="parTrans" cxnId="{C2BAC895-6EFD-413F-91B3-A3D6485E785E}">
      <dgm:prSet/>
      <dgm:spPr/>
      <dgm:t>
        <a:bodyPr/>
        <a:lstStyle/>
        <a:p>
          <a:endParaRPr lang="en-US"/>
        </a:p>
      </dgm:t>
    </dgm:pt>
    <dgm:pt modelId="{E4684A85-AD35-4EB7-9B0E-C9D3AE398D79}" type="sibTrans" cxnId="{C2BAC895-6EFD-413F-91B3-A3D6485E785E}">
      <dgm:prSet/>
      <dgm:spPr/>
      <dgm:t>
        <a:bodyPr/>
        <a:lstStyle/>
        <a:p>
          <a:endParaRPr lang="en-US"/>
        </a:p>
      </dgm:t>
    </dgm:pt>
    <dgm:pt modelId="{923AF113-52C2-4C13-9C0D-0BC10AEC8BE6}">
      <dgm:prSet/>
      <dgm:spPr/>
      <dgm:t>
        <a:bodyPr/>
        <a:lstStyle/>
        <a:p>
          <a:pPr>
            <a:lnSpc>
              <a:spcPct val="100000"/>
            </a:lnSpc>
            <a:defRPr cap="all"/>
          </a:pPr>
          <a:r>
            <a:rPr lang="en-US" b="1" dirty="0">
              <a:solidFill>
                <a:schemeClr val="tx2"/>
              </a:solidFill>
            </a:rPr>
            <a:t>1000x Scalability  </a:t>
          </a:r>
          <a:r>
            <a:rPr lang="en-US" dirty="0">
              <a:solidFill>
                <a:schemeClr val="tx2"/>
              </a:solidFill>
            </a:rPr>
            <a:t> Support 1,000,000 physical servers</a:t>
          </a:r>
        </a:p>
      </dgm:t>
    </dgm:pt>
    <dgm:pt modelId="{DB5C19EB-05C3-4192-A680-5C1C91A7E9E8}" type="parTrans" cxnId="{46675AB8-4295-4E9D-B360-00AC615BDD71}">
      <dgm:prSet/>
      <dgm:spPr/>
      <dgm:t>
        <a:bodyPr/>
        <a:lstStyle/>
        <a:p>
          <a:endParaRPr lang="en-US"/>
        </a:p>
      </dgm:t>
    </dgm:pt>
    <dgm:pt modelId="{EEB2939B-BFDF-4C3C-AE58-DD73BC28F73F}" type="sibTrans" cxnId="{46675AB8-4295-4E9D-B360-00AC615BDD71}">
      <dgm:prSet/>
      <dgm:spPr/>
      <dgm:t>
        <a:bodyPr/>
        <a:lstStyle/>
        <a:p>
          <a:endParaRPr lang="en-US"/>
        </a:p>
      </dgm:t>
    </dgm:pt>
    <dgm:pt modelId="{3A38D0CF-6B37-4BC2-8B17-ED4AB1CFC889}" type="pres">
      <dgm:prSet presAssocID="{32493287-C513-4B28-B5F6-7056E9B1DC44}" presName="root" presStyleCnt="0">
        <dgm:presLayoutVars>
          <dgm:dir/>
          <dgm:resizeHandles val="exact"/>
        </dgm:presLayoutVars>
      </dgm:prSet>
      <dgm:spPr/>
    </dgm:pt>
    <dgm:pt modelId="{DDA8187A-EC7B-490B-BB98-C6BA82A55750}" type="pres">
      <dgm:prSet presAssocID="{A1F877EA-ACB6-41BC-B1CB-1826203D60FD}" presName="compNode" presStyleCnt="0"/>
      <dgm:spPr/>
    </dgm:pt>
    <dgm:pt modelId="{92503F59-9AC3-4AA6-B094-FC1E8B1F9333}" type="pres">
      <dgm:prSet presAssocID="{A1F877EA-ACB6-41BC-B1CB-1826203D60FD}" presName="iconBgRect" presStyleLbl="bgShp" presStyleIdx="0" presStyleCnt="3"/>
      <dgm:spPr/>
    </dgm:pt>
    <dgm:pt modelId="{388CA8F0-2093-4213-A288-EBD5E0F4898F}" type="pres">
      <dgm:prSet presAssocID="{A1F877EA-ACB6-41BC-B1CB-1826203D60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chemeClr val="accent4">
              <a:lumMod val="20000"/>
              <a:lumOff val="80000"/>
            </a:schemeClr>
          </a:solidFill>
        </a:ln>
      </dgm:spPr>
      <dgm:extLst>
        <a:ext uri="{E40237B7-FDA0-4F09-8148-C483321AD2D9}">
          <dgm14:cNvPr xmlns:dgm14="http://schemas.microsoft.com/office/drawing/2010/diagram" id="0" name="" descr="High Voltage"/>
        </a:ext>
      </dgm:extLst>
    </dgm:pt>
    <dgm:pt modelId="{AA4AC7A1-4FF3-4BCB-80C3-E7EAD1C94A5E}" type="pres">
      <dgm:prSet presAssocID="{A1F877EA-ACB6-41BC-B1CB-1826203D60FD}" presName="spaceRect" presStyleCnt="0"/>
      <dgm:spPr/>
    </dgm:pt>
    <dgm:pt modelId="{7E0CE4A4-24BA-4FB2-883E-4CC000B2FBA0}" type="pres">
      <dgm:prSet presAssocID="{A1F877EA-ACB6-41BC-B1CB-1826203D60FD}" presName="textRect" presStyleLbl="revTx" presStyleIdx="0" presStyleCnt="3">
        <dgm:presLayoutVars>
          <dgm:chMax val="1"/>
          <dgm:chPref val="1"/>
        </dgm:presLayoutVars>
      </dgm:prSet>
      <dgm:spPr/>
    </dgm:pt>
    <dgm:pt modelId="{7E5CA0E7-DC34-4B66-ADB1-F07BE9FE9241}" type="pres">
      <dgm:prSet presAssocID="{B6127C4D-F5C6-4B5B-B68C-2907C6650662}" presName="sibTrans" presStyleCnt="0"/>
      <dgm:spPr/>
    </dgm:pt>
    <dgm:pt modelId="{F1C62743-D61A-458C-BA94-DA4E3764E637}" type="pres">
      <dgm:prSet presAssocID="{0E853332-1522-4BEB-B254-F1B668C1B2E8}" presName="compNode" presStyleCnt="0"/>
      <dgm:spPr/>
    </dgm:pt>
    <dgm:pt modelId="{2063319A-B3D9-4434-8149-0FA477137F03}" type="pres">
      <dgm:prSet presAssocID="{0E853332-1522-4BEB-B254-F1B668C1B2E8}" presName="iconBgRect" presStyleLbl="bgShp" presStyleIdx="1" presStyleCnt="3"/>
      <dgm:spPr/>
    </dgm:pt>
    <dgm:pt modelId="{C90749E2-BB7B-4B56-942B-6B5AF0D7AD68}" type="pres">
      <dgm:prSet presAssocID="{0E853332-1522-4BEB-B254-F1B668C1B2E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solidFill>
            <a:schemeClr val="accent4">
              <a:lumMod val="20000"/>
              <a:lumOff val="80000"/>
            </a:schemeClr>
          </a:solidFill>
        </a:ln>
      </dgm:spPr>
      <dgm:extLst>
        <a:ext uri="{E40237B7-FDA0-4F09-8148-C483321AD2D9}">
          <dgm14:cNvPr xmlns:dgm14="http://schemas.microsoft.com/office/drawing/2010/diagram" id="0" name="" descr="Gauge"/>
        </a:ext>
      </dgm:extLst>
    </dgm:pt>
    <dgm:pt modelId="{1F518397-FB2E-4C95-9BEF-7F597B93A840}" type="pres">
      <dgm:prSet presAssocID="{0E853332-1522-4BEB-B254-F1B668C1B2E8}" presName="spaceRect" presStyleCnt="0"/>
      <dgm:spPr/>
    </dgm:pt>
    <dgm:pt modelId="{54B1C08C-36EB-47CC-ACCE-FDABBF8143EC}" type="pres">
      <dgm:prSet presAssocID="{0E853332-1522-4BEB-B254-F1B668C1B2E8}" presName="textRect" presStyleLbl="revTx" presStyleIdx="1" presStyleCnt="3">
        <dgm:presLayoutVars>
          <dgm:chMax val="1"/>
          <dgm:chPref val="1"/>
        </dgm:presLayoutVars>
      </dgm:prSet>
      <dgm:spPr/>
    </dgm:pt>
    <dgm:pt modelId="{464D253E-498A-4B8E-8ED2-E2AFFF59A2D9}" type="pres">
      <dgm:prSet presAssocID="{E4684A85-AD35-4EB7-9B0E-C9D3AE398D79}" presName="sibTrans" presStyleCnt="0"/>
      <dgm:spPr/>
    </dgm:pt>
    <dgm:pt modelId="{270E013F-7DFB-48CD-A5A6-050E87970EE5}" type="pres">
      <dgm:prSet presAssocID="{923AF113-52C2-4C13-9C0D-0BC10AEC8BE6}" presName="compNode" presStyleCnt="0"/>
      <dgm:spPr/>
    </dgm:pt>
    <dgm:pt modelId="{DC1ED274-E3E3-42A5-A6F8-BEB317E9A768}" type="pres">
      <dgm:prSet presAssocID="{923AF113-52C2-4C13-9C0D-0BC10AEC8BE6}" presName="iconBgRect" presStyleLbl="bgShp" presStyleIdx="2" presStyleCnt="3"/>
      <dgm:spPr/>
    </dgm:pt>
    <dgm:pt modelId="{9BF626E1-0282-41E3-B4E2-3F086799077D}" type="pres">
      <dgm:prSet presAssocID="{923AF113-52C2-4C13-9C0D-0BC10AEC8B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solidFill>
            <a:schemeClr val="accent4">
              <a:lumMod val="20000"/>
              <a:lumOff val="80000"/>
            </a:schemeClr>
          </a:solidFill>
        </a:ln>
      </dgm:spPr>
      <dgm:extLst>
        <a:ext uri="{E40237B7-FDA0-4F09-8148-C483321AD2D9}">
          <dgm14:cNvPr xmlns:dgm14="http://schemas.microsoft.com/office/drawing/2010/diagram" id="0" name="" descr="Computer"/>
        </a:ext>
      </dgm:extLst>
    </dgm:pt>
    <dgm:pt modelId="{60CC6767-870B-4B35-99D4-24F3F0B3B07C}" type="pres">
      <dgm:prSet presAssocID="{923AF113-52C2-4C13-9C0D-0BC10AEC8BE6}" presName="spaceRect" presStyleCnt="0"/>
      <dgm:spPr/>
    </dgm:pt>
    <dgm:pt modelId="{7C80B38B-FE79-49A5-90E1-A8309CE51A95}" type="pres">
      <dgm:prSet presAssocID="{923AF113-52C2-4C13-9C0D-0BC10AEC8BE6}" presName="textRect" presStyleLbl="revTx" presStyleIdx="2" presStyleCnt="3">
        <dgm:presLayoutVars>
          <dgm:chMax val="1"/>
          <dgm:chPref val="1"/>
        </dgm:presLayoutVars>
      </dgm:prSet>
      <dgm:spPr/>
    </dgm:pt>
  </dgm:ptLst>
  <dgm:cxnLst>
    <dgm:cxn modelId="{3777DE32-81DC-4674-B3DE-00DF3A35E75C}" srcId="{32493287-C513-4B28-B5F6-7056E9B1DC44}" destId="{A1F877EA-ACB6-41BC-B1CB-1826203D60FD}" srcOrd="0" destOrd="0" parTransId="{E44E8D98-E4C6-416D-8762-A724F66EC568}" sibTransId="{B6127C4D-F5C6-4B5B-B68C-2907C6650662}"/>
    <dgm:cxn modelId="{B99B225B-4FC1-4855-B219-4C67AC8CFDBE}" type="presOf" srcId="{32493287-C513-4B28-B5F6-7056E9B1DC44}" destId="{3A38D0CF-6B37-4BC2-8B17-ED4AB1CFC889}" srcOrd="0" destOrd="0" presId="urn:microsoft.com/office/officeart/2018/5/layout/IconCircleLabelList"/>
    <dgm:cxn modelId="{EC18B85E-DB5D-4DE6-89E2-393EC9913E22}" type="presOf" srcId="{923AF113-52C2-4C13-9C0D-0BC10AEC8BE6}" destId="{7C80B38B-FE79-49A5-90E1-A8309CE51A95}" srcOrd="0" destOrd="0" presId="urn:microsoft.com/office/officeart/2018/5/layout/IconCircleLabelList"/>
    <dgm:cxn modelId="{C2BAC895-6EFD-413F-91B3-A3D6485E785E}" srcId="{32493287-C513-4B28-B5F6-7056E9B1DC44}" destId="{0E853332-1522-4BEB-B254-F1B668C1B2E8}" srcOrd="1" destOrd="0" parTransId="{AB16F6CA-D4F4-4FF8-952C-FD4495FAF6F8}" sibTransId="{E4684A85-AD35-4EB7-9B0E-C9D3AE398D79}"/>
    <dgm:cxn modelId="{1D64DF95-A436-4496-98D1-E8C29AB8B266}" type="presOf" srcId="{0E853332-1522-4BEB-B254-F1B668C1B2E8}" destId="{54B1C08C-36EB-47CC-ACCE-FDABBF8143EC}" srcOrd="0" destOrd="0" presId="urn:microsoft.com/office/officeart/2018/5/layout/IconCircleLabelList"/>
    <dgm:cxn modelId="{46675AB8-4295-4E9D-B360-00AC615BDD71}" srcId="{32493287-C513-4B28-B5F6-7056E9B1DC44}" destId="{923AF113-52C2-4C13-9C0D-0BC10AEC8BE6}" srcOrd="2" destOrd="0" parTransId="{DB5C19EB-05C3-4192-A680-5C1C91A7E9E8}" sibTransId="{EEB2939B-BFDF-4C3C-AE58-DD73BC28F73F}"/>
    <dgm:cxn modelId="{11E162F0-265A-4399-9D1B-D7A736F62B50}" type="presOf" srcId="{A1F877EA-ACB6-41BC-B1CB-1826203D60FD}" destId="{7E0CE4A4-24BA-4FB2-883E-4CC000B2FBA0}" srcOrd="0" destOrd="0" presId="urn:microsoft.com/office/officeart/2018/5/layout/IconCircleLabelList"/>
    <dgm:cxn modelId="{88172979-EAE3-47A7-A895-88EC529D3B31}" type="presParOf" srcId="{3A38D0CF-6B37-4BC2-8B17-ED4AB1CFC889}" destId="{DDA8187A-EC7B-490B-BB98-C6BA82A55750}" srcOrd="0" destOrd="0" presId="urn:microsoft.com/office/officeart/2018/5/layout/IconCircleLabelList"/>
    <dgm:cxn modelId="{CA3533AD-E2DE-49AD-8733-850F3EDCF071}" type="presParOf" srcId="{DDA8187A-EC7B-490B-BB98-C6BA82A55750}" destId="{92503F59-9AC3-4AA6-B094-FC1E8B1F9333}" srcOrd="0" destOrd="0" presId="urn:microsoft.com/office/officeart/2018/5/layout/IconCircleLabelList"/>
    <dgm:cxn modelId="{D295A95E-0BF7-4D30-BBDD-96E92BF3A3E7}" type="presParOf" srcId="{DDA8187A-EC7B-490B-BB98-C6BA82A55750}" destId="{388CA8F0-2093-4213-A288-EBD5E0F4898F}" srcOrd="1" destOrd="0" presId="urn:microsoft.com/office/officeart/2018/5/layout/IconCircleLabelList"/>
    <dgm:cxn modelId="{22C4ED41-C582-4685-9F9E-A82809A21FB7}" type="presParOf" srcId="{DDA8187A-EC7B-490B-BB98-C6BA82A55750}" destId="{AA4AC7A1-4FF3-4BCB-80C3-E7EAD1C94A5E}" srcOrd="2" destOrd="0" presId="urn:microsoft.com/office/officeart/2018/5/layout/IconCircleLabelList"/>
    <dgm:cxn modelId="{88A9CC8B-7DDC-4449-8955-D5AF5348D153}" type="presParOf" srcId="{DDA8187A-EC7B-490B-BB98-C6BA82A55750}" destId="{7E0CE4A4-24BA-4FB2-883E-4CC000B2FBA0}" srcOrd="3" destOrd="0" presId="urn:microsoft.com/office/officeart/2018/5/layout/IconCircleLabelList"/>
    <dgm:cxn modelId="{27C91093-9061-430E-853E-F90178133D5C}" type="presParOf" srcId="{3A38D0CF-6B37-4BC2-8B17-ED4AB1CFC889}" destId="{7E5CA0E7-DC34-4B66-ADB1-F07BE9FE9241}" srcOrd="1" destOrd="0" presId="urn:microsoft.com/office/officeart/2018/5/layout/IconCircleLabelList"/>
    <dgm:cxn modelId="{B6638356-A3AC-4A5F-A2FD-1A7EC764FCD7}" type="presParOf" srcId="{3A38D0CF-6B37-4BC2-8B17-ED4AB1CFC889}" destId="{F1C62743-D61A-458C-BA94-DA4E3764E637}" srcOrd="2" destOrd="0" presId="urn:microsoft.com/office/officeart/2018/5/layout/IconCircleLabelList"/>
    <dgm:cxn modelId="{A7E78105-C7B8-41F2-9CD8-E6DF7091B6ED}" type="presParOf" srcId="{F1C62743-D61A-458C-BA94-DA4E3764E637}" destId="{2063319A-B3D9-4434-8149-0FA477137F03}" srcOrd="0" destOrd="0" presId="urn:microsoft.com/office/officeart/2018/5/layout/IconCircleLabelList"/>
    <dgm:cxn modelId="{37962108-C488-4F0D-A7DE-77185834C87C}" type="presParOf" srcId="{F1C62743-D61A-458C-BA94-DA4E3764E637}" destId="{C90749E2-BB7B-4B56-942B-6B5AF0D7AD68}" srcOrd="1" destOrd="0" presId="urn:microsoft.com/office/officeart/2018/5/layout/IconCircleLabelList"/>
    <dgm:cxn modelId="{7BE9BA90-B9C4-4A7A-BB87-398A247BE162}" type="presParOf" srcId="{F1C62743-D61A-458C-BA94-DA4E3764E637}" destId="{1F518397-FB2E-4C95-9BEF-7F597B93A840}" srcOrd="2" destOrd="0" presId="urn:microsoft.com/office/officeart/2018/5/layout/IconCircleLabelList"/>
    <dgm:cxn modelId="{0FF2C40E-10EC-437F-87F2-249413936244}" type="presParOf" srcId="{F1C62743-D61A-458C-BA94-DA4E3764E637}" destId="{54B1C08C-36EB-47CC-ACCE-FDABBF8143EC}" srcOrd="3" destOrd="0" presId="urn:microsoft.com/office/officeart/2018/5/layout/IconCircleLabelList"/>
    <dgm:cxn modelId="{F35FE354-F33F-4C91-B201-17A29170E874}" type="presParOf" srcId="{3A38D0CF-6B37-4BC2-8B17-ED4AB1CFC889}" destId="{464D253E-498A-4B8E-8ED2-E2AFFF59A2D9}" srcOrd="3" destOrd="0" presId="urn:microsoft.com/office/officeart/2018/5/layout/IconCircleLabelList"/>
    <dgm:cxn modelId="{7D4745A9-164C-46DE-888C-CA140FA216CC}" type="presParOf" srcId="{3A38D0CF-6B37-4BC2-8B17-ED4AB1CFC889}" destId="{270E013F-7DFB-48CD-A5A6-050E87970EE5}" srcOrd="4" destOrd="0" presId="urn:microsoft.com/office/officeart/2018/5/layout/IconCircleLabelList"/>
    <dgm:cxn modelId="{B31F6BD7-3701-4769-A3B0-3E54D389D055}" type="presParOf" srcId="{270E013F-7DFB-48CD-A5A6-050E87970EE5}" destId="{DC1ED274-E3E3-42A5-A6F8-BEB317E9A768}" srcOrd="0" destOrd="0" presId="urn:microsoft.com/office/officeart/2018/5/layout/IconCircleLabelList"/>
    <dgm:cxn modelId="{9C491A42-3407-45E7-B003-D1159C0B15B7}" type="presParOf" srcId="{270E013F-7DFB-48CD-A5A6-050E87970EE5}" destId="{9BF626E1-0282-41E3-B4E2-3F086799077D}" srcOrd="1" destOrd="0" presId="urn:microsoft.com/office/officeart/2018/5/layout/IconCircleLabelList"/>
    <dgm:cxn modelId="{72B523CA-20B7-4AEF-A122-EBD8AC33CDF9}" type="presParOf" srcId="{270E013F-7DFB-48CD-A5A6-050E87970EE5}" destId="{60CC6767-870B-4B35-99D4-24F3F0B3B07C}" srcOrd="2" destOrd="0" presId="urn:microsoft.com/office/officeart/2018/5/layout/IconCircleLabelList"/>
    <dgm:cxn modelId="{D90B65DF-5C52-4342-90C0-BE922AB57FC8}" type="presParOf" srcId="{270E013F-7DFB-48CD-A5A6-050E87970EE5}" destId="{7C80B38B-FE79-49A5-90E1-A8309CE51A9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493287-C513-4B28-B5F6-7056E9B1DC44}" type="doc">
      <dgm:prSet loTypeId="urn:microsoft.com/office/officeart/2018/5/layout/IconCircleLabelList" loCatId="icon" qsTypeId="urn:microsoft.com/office/officeart/2005/8/quickstyle/simple2" qsCatId="simple" csTypeId="urn:microsoft.com/office/officeart/2005/8/colors/accent1_2" csCatId="accent1" phldr="1"/>
      <dgm:spPr/>
      <dgm:t>
        <a:bodyPr/>
        <a:lstStyle/>
        <a:p>
          <a:endParaRPr lang="en-US"/>
        </a:p>
      </dgm:t>
    </dgm:pt>
    <dgm:pt modelId="{A1F877EA-ACB6-41BC-B1CB-1826203D60FD}">
      <dgm:prSet/>
      <dgm:spPr/>
      <dgm:t>
        <a:bodyPr/>
        <a:lstStyle/>
        <a:p>
          <a:pPr>
            <a:lnSpc>
              <a:spcPct val="100000"/>
            </a:lnSpc>
            <a:defRPr cap="all"/>
          </a:pPr>
          <a:r>
            <a:rPr lang="en-US" b="1" dirty="0">
              <a:solidFill>
                <a:schemeClr val="tx2"/>
              </a:solidFill>
            </a:rPr>
            <a:t>10x latency</a:t>
          </a:r>
          <a:br>
            <a:rPr lang="en-US" dirty="0">
              <a:solidFill>
                <a:schemeClr val="tx2"/>
              </a:solidFill>
            </a:rPr>
          </a:br>
          <a:r>
            <a:rPr lang="en-US" dirty="0">
              <a:solidFill>
                <a:schemeClr val="tx2"/>
              </a:solidFill>
            </a:rPr>
            <a:t>1/10 Latency of Neutron</a:t>
          </a:r>
        </a:p>
        <a:p>
          <a:pPr>
            <a:lnSpc>
              <a:spcPct val="100000"/>
            </a:lnSpc>
            <a:defRPr cap="all"/>
          </a:pPr>
          <a:endParaRPr lang="en-US" dirty="0">
            <a:solidFill>
              <a:schemeClr val="tx2"/>
            </a:solidFill>
          </a:endParaRPr>
        </a:p>
        <a:p>
          <a:pPr>
            <a:lnSpc>
              <a:spcPct val="100000"/>
            </a:lnSpc>
            <a:defRPr cap="all"/>
          </a:pPr>
          <a:r>
            <a:rPr lang="en-US" u="sng" dirty="0">
              <a:solidFill>
                <a:schemeClr val="tx2"/>
              </a:solidFill>
            </a:rPr>
            <a:t>Current status</a:t>
          </a:r>
        </a:p>
        <a:p>
          <a:pPr>
            <a:lnSpc>
              <a:spcPct val="100000"/>
            </a:lnSpc>
            <a:defRPr cap="all"/>
          </a:pPr>
          <a:r>
            <a:rPr lang="en-US" b="1" dirty="0">
              <a:solidFill>
                <a:schemeClr val="tx2"/>
              </a:solidFill>
            </a:rPr>
            <a:t>Meet goal</a:t>
          </a:r>
        </a:p>
        <a:p>
          <a:pPr>
            <a:lnSpc>
              <a:spcPct val="100000"/>
            </a:lnSpc>
            <a:defRPr cap="all"/>
          </a:pPr>
          <a:r>
            <a:rPr lang="en-US" b="1" dirty="0">
              <a:solidFill>
                <a:schemeClr val="tx2"/>
              </a:solidFill>
            </a:rPr>
            <a:t>Cut 90% </a:t>
          </a:r>
          <a:r>
            <a:rPr lang="en-US" b="0" dirty="0">
              <a:solidFill>
                <a:schemeClr val="tx2"/>
              </a:solidFill>
            </a:rPr>
            <a:t>of neutron latency</a:t>
          </a:r>
        </a:p>
        <a:p>
          <a:pPr>
            <a:lnSpc>
              <a:spcPct val="100000"/>
            </a:lnSpc>
            <a:defRPr cap="all"/>
          </a:pPr>
          <a:r>
            <a:rPr lang="en-US" b="1" dirty="0">
              <a:solidFill>
                <a:schemeClr val="tx2"/>
              </a:solidFill>
            </a:rPr>
            <a:t>Reduce 75% </a:t>
          </a:r>
          <a:r>
            <a:rPr lang="en-US" b="0" dirty="0">
              <a:solidFill>
                <a:schemeClr val="tx2"/>
              </a:solidFill>
            </a:rPr>
            <a:t>of VM boot time</a:t>
          </a:r>
        </a:p>
        <a:p>
          <a:pPr>
            <a:lnSpc>
              <a:spcPct val="100000"/>
            </a:lnSpc>
            <a:defRPr cap="all"/>
          </a:pPr>
          <a:endParaRPr lang="en-US" b="1" dirty="0">
            <a:solidFill>
              <a:schemeClr val="tx2"/>
            </a:solidFill>
          </a:endParaRPr>
        </a:p>
      </dgm:t>
    </dgm:pt>
    <dgm:pt modelId="{E44E8D98-E4C6-416D-8762-A724F66EC568}" type="parTrans" cxnId="{3777DE32-81DC-4674-B3DE-00DF3A35E75C}">
      <dgm:prSet/>
      <dgm:spPr/>
      <dgm:t>
        <a:bodyPr/>
        <a:lstStyle/>
        <a:p>
          <a:endParaRPr lang="en-US"/>
        </a:p>
      </dgm:t>
    </dgm:pt>
    <dgm:pt modelId="{B6127C4D-F5C6-4B5B-B68C-2907C6650662}" type="sibTrans" cxnId="{3777DE32-81DC-4674-B3DE-00DF3A35E75C}">
      <dgm:prSet/>
      <dgm:spPr/>
      <dgm:t>
        <a:bodyPr/>
        <a:lstStyle/>
        <a:p>
          <a:endParaRPr lang="en-US"/>
        </a:p>
      </dgm:t>
    </dgm:pt>
    <dgm:pt modelId="{0E853332-1522-4BEB-B254-F1B668C1B2E8}">
      <dgm:prSet/>
      <dgm:spPr/>
      <dgm:t>
        <a:bodyPr/>
        <a:lstStyle/>
        <a:p>
          <a:pPr algn="ctr">
            <a:lnSpc>
              <a:spcPct val="100000"/>
            </a:lnSpc>
            <a:defRPr cap="all"/>
          </a:pPr>
          <a:r>
            <a:rPr lang="en-US" b="1" dirty="0">
              <a:solidFill>
                <a:schemeClr val="tx2"/>
              </a:solidFill>
            </a:rPr>
            <a:t>100x Throughput</a:t>
          </a:r>
          <a:r>
            <a:rPr lang="en-US" dirty="0">
              <a:solidFill>
                <a:schemeClr val="tx2"/>
              </a:solidFill>
            </a:rPr>
            <a:t> Provisioning 100,000 ports/min</a:t>
          </a:r>
        </a:p>
        <a:p>
          <a:pPr algn="ctr">
            <a:lnSpc>
              <a:spcPct val="100000"/>
            </a:lnSpc>
            <a:defRPr cap="all"/>
          </a:pPr>
          <a:endParaRPr lang="en-US" dirty="0">
            <a:solidFill>
              <a:schemeClr val="tx2"/>
            </a:solidFill>
          </a:endParaRPr>
        </a:p>
        <a:p>
          <a:pPr algn="ctr">
            <a:lnSpc>
              <a:spcPct val="100000"/>
            </a:lnSpc>
            <a:defRPr cap="all"/>
          </a:pPr>
          <a:r>
            <a:rPr lang="en-US" u="sng" dirty="0">
              <a:solidFill>
                <a:schemeClr val="tx2"/>
              </a:solidFill>
            </a:rPr>
            <a:t>Current Status</a:t>
          </a:r>
        </a:p>
        <a:p>
          <a:pPr algn="ctr">
            <a:lnSpc>
              <a:spcPct val="100000"/>
            </a:lnSpc>
            <a:defRPr cap="all"/>
          </a:pPr>
          <a:r>
            <a:rPr lang="en-US" dirty="0">
              <a:solidFill>
                <a:schemeClr val="tx2"/>
              </a:solidFill>
            </a:rPr>
            <a:t>Achieve </a:t>
          </a:r>
          <a:r>
            <a:rPr lang="en-US" b="1" dirty="0">
              <a:solidFill>
                <a:schemeClr val="tx2"/>
              </a:solidFill>
            </a:rPr>
            <a:t>10+x </a:t>
          </a:r>
          <a:r>
            <a:rPr lang="en-US" dirty="0">
              <a:solidFill>
                <a:schemeClr val="tx2"/>
              </a:solidFill>
            </a:rPr>
            <a:t>throughput for port related APIs</a:t>
          </a:r>
        </a:p>
        <a:p>
          <a:pPr algn="ctr">
            <a:lnSpc>
              <a:spcPct val="100000"/>
            </a:lnSpc>
            <a:defRPr cap="all"/>
          </a:pPr>
          <a:r>
            <a:rPr lang="en-US" dirty="0">
              <a:solidFill>
                <a:schemeClr val="tx2"/>
              </a:solidFill>
            </a:rPr>
            <a:t>Achieve </a:t>
          </a:r>
          <a:r>
            <a:rPr lang="en-US" b="1" dirty="0">
              <a:solidFill>
                <a:schemeClr val="tx2"/>
              </a:solidFill>
            </a:rPr>
            <a:t>20x</a:t>
          </a:r>
          <a:r>
            <a:rPr lang="en-US" dirty="0">
              <a:solidFill>
                <a:schemeClr val="tx2"/>
              </a:solidFill>
            </a:rPr>
            <a:t> concurrency for VM boot</a:t>
          </a:r>
        </a:p>
      </dgm:t>
    </dgm:pt>
    <dgm:pt modelId="{AB16F6CA-D4F4-4FF8-952C-FD4495FAF6F8}" type="parTrans" cxnId="{C2BAC895-6EFD-413F-91B3-A3D6485E785E}">
      <dgm:prSet/>
      <dgm:spPr/>
      <dgm:t>
        <a:bodyPr/>
        <a:lstStyle/>
        <a:p>
          <a:endParaRPr lang="en-US"/>
        </a:p>
      </dgm:t>
    </dgm:pt>
    <dgm:pt modelId="{E4684A85-AD35-4EB7-9B0E-C9D3AE398D79}" type="sibTrans" cxnId="{C2BAC895-6EFD-413F-91B3-A3D6485E785E}">
      <dgm:prSet/>
      <dgm:spPr/>
      <dgm:t>
        <a:bodyPr/>
        <a:lstStyle/>
        <a:p>
          <a:endParaRPr lang="en-US"/>
        </a:p>
      </dgm:t>
    </dgm:pt>
    <dgm:pt modelId="{923AF113-52C2-4C13-9C0D-0BC10AEC8BE6}">
      <dgm:prSet/>
      <dgm:spPr/>
      <dgm:t>
        <a:bodyPr/>
        <a:lstStyle/>
        <a:p>
          <a:pPr>
            <a:lnSpc>
              <a:spcPct val="100000"/>
            </a:lnSpc>
            <a:defRPr cap="all"/>
          </a:pPr>
          <a:r>
            <a:rPr lang="en-US" b="1" dirty="0">
              <a:solidFill>
                <a:schemeClr val="tx2"/>
              </a:solidFill>
            </a:rPr>
            <a:t>1000x Scalability  </a:t>
          </a:r>
          <a:r>
            <a:rPr lang="en-US" dirty="0">
              <a:solidFill>
                <a:schemeClr val="tx2"/>
              </a:solidFill>
            </a:rPr>
            <a:t> Support 300,000+ physical servers and mega </a:t>
          </a:r>
          <a:r>
            <a:rPr lang="en-US" dirty="0" err="1">
              <a:solidFill>
                <a:schemeClr val="tx2"/>
              </a:solidFill>
            </a:rPr>
            <a:t>vpc</a:t>
          </a:r>
          <a:r>
            <a:rPr lang="en-US" dirty="0">
              <a:solidFill>
                <a:schemeClr val="tx2"/>
              </a:solidFill>
            </a:rPr>
            <a:t> of 100,000 ports</a:t>
          </a:r>
        </a:p>
        <a:p>
          <a:pPr>
            <a:lnSpc>
              <a:spcPct val="100000"/>
            </a:lnSpc>
            <a:defRPr cap="all"/>
          </a:pPr>
          <a:endParaRPr lang="en-US" dirty="0">
            <a:solidFill>
              <a:schemeClr val="tx2"/>
            </a:solidFill>
          </a:endParaRPr>
        </a:p>
        <a:p>
          <a:pPr>
            <a:lnSpc>
              <a:spcPct val="100000"/>
            </a:lnSpc>
            <a:defRPr cap="all"/>
          </a:pPr>
          <a:r>
            <a:rPr lang="en-US" u="sng" dirty="0">
              <a:solidFill>
                <a:schemeClr val="tx2"/>
              </a:solidFill>
            </a:rPr>
            <a:t>Current Status</a:t>
          </a:r>
        </a:p>
        <a:p>
          <a:pPr>
            <a:lnSpc>
              <a:spcPct val="100000"/>
            </a:lnSpc>
            <a:defRPr cap="all"/>
          </a:pPr>
          <a:r>
            <a:rPr lang="en-US" dirty="0">
              <a:solidFill>
                <a:schemeClr val="tx2"/>
              </a:solidFill>
            </a:rPr>
            <a:t>Set up test environment with 1,000,000 simulated nodes</a:t>
          </a:r>
        </a:p>
        <a:p>
          <a:pPr>
            <a:lnSpc>
              <a:spcPct val="100000"/>
            </a:lnSpc>
            <a:defRPr cap="all"/>
          </a:pPr>
          <a:r>
            <a:rPr lang="en-US" dirty="0">
              <a:solidFill>
                <a:schemeClr val="tx2"/>
              </a:solidFill>
            </a:rPr>
            <a:t>Validate VPC of 60,000 ports </a:t>
          </a:r>
        </a:p>
      </dgm:t>
    </dgm:pt>
    <dgm:pt modelId="{DB5C19EB-05C3-4192-A680-5C1C91A7E9E8}" type="parTrans" cxnId="{46675AB8-4295-4E9D-B360-00AC615BDD71}">
      <dgm:prSet/>
      <dgm:spPr/>
      <dgm:t>
        <a:bodyPr/>
        <a:lstStyle/>
        <a:p>
          <a:endParaRPr lang="en-US"/>
        </a:p>
      </dgm:t>
    </dgm:pt>
    <dgm:pt modelId="{EEB2939B-BFDF-4C3C-AE58-DD73BC28F73F}" type="sibTrans" cxnId="{46675AB8-4295-4E9D-B360-00AC615BDD71}">
      <dgm:prSet/>
      <dgm:spPr/>
      <dgm:t>
        <a:bodyPr/>
        <a:lstStyle/>
        <a:p>
          <a:endParaRPr lang="en-US"/>
        </a:p>
      </dgm:t>
    </dgm:pt>
    <dgm:pt modelId="{3A38D0CF-6B37-4BC2-8B17-ED4AB1CFC889}" type="pres">
      <dgm:prSet presAssocID="{32493287-C513-4B28-B5F6-7056E9B1DC44}" presName="root" presStyleCnt="0">
        <dgm:presLayoutVars>
          <dgm:dir/>
          <dgm:resizeHandles val="exact"/>
        </dgm:presLayoutVars>
      </dgm:prSet>
      <dgm:spPr/>
    </dgm:pt>
    <dgm:pt modelId="{DDA8187A-EC7B-490B-BB98-C6BA82A55750}" type="pres">
      <dgm:prSet presAssocID="{A1F877EA-ACB6-41BC-B1CB-1826203D60FD}" presName="compNode" presStyleCnt="0"/>
      <dgm:spPr/>
    </dgm:pt>
    <dgm:pt modelId="{92503F59-9AC3-4AA6-B094-FC1E8B1F9333}" type="pres">
      <dgm:prSet presAssocID="{A1F877EA-ACB6-41BC-B1CB-1826203D60FD}" presName="iconBgRect" presStyleLbl="bgShp" presStyleIdx="0" presStyleCnt="3"/>
      <dgm:spPr/>
    </dgm:pt>
    <dgm:pt modelId="{388CA8F0-2093-4213-A288-EBD5E0F4898F}" type="pres">
      <dgm:prSet presAssocID="{A1F877EA-ACB6-41BC-B1CB-1826203D60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chemeClr val="accent4">
              <a:lumMod val="20000"/>
              <a:lumOff val="80000"/>
            </a:schemeClr>
          </a:solidFill>
        </a:ln>
      </dgm:spPr>
      <dgm:extLst>
        <a:ext uri="{E40237B7-FDA0-4F09-8148-C483321AD2D9}">
          <dgm14:cNvPr xmlns:dgm14="http://schemas.microsoft.com/office/drawing/2010/diagram" id="0" name="" descr="High Voltage"/>
        </a:ext>
      </dgm:extLst>
    </dgm:pt>
    <dgm:pt modelId="{AA4AC7A1-4FF3-4BCB-80C3-E7EAD1C94A5E}" type="pres">
      <dgm:prSet presAssocID="{A1F877EA-ACB6-41BC-B1CB-1826203D60FD}" presName="spaceRect" presStyleCnt="0"/>
      <dgm:spPr/>
    </dgm:pt>
    <dgm:pt modelId="{7E0CE4A4-24BA-4FB2-883E-4CC000B2FBA0}" type="pres">
      <dgm:prSet presAssocID="{A1F877EA-ACB6-41BC-B1CB-1826203D60FD}" presName="textRect" presStyleLbl="revTx" presStyleIdx="0" presStyleCnt="3">
        <dgm:presLayoutVars>
          <dgm:chMax val="1"/>
          <dgm:chPref val="1"/>
        </dgm:presLayoutVars>
      </dgm:prSet>
      <dgm:spPr/>
    </dgm:pt>
    <dgm:pt modelId="{7E5CA0E7-DC34-4B66-ADB1-F07BE9FE9241}" type="pres">
      <dgm:prSet presAssocID="{B6127C4D-F5C6-4B5B-B68C-2907C6650662}" presName="sibTrans" presStyleCnt="0"/>
      <dgm:spPr/>
    </dgm:pt>
    <dgm:pt modelId="{F1C62743-D61A-458C-BA94-DA4E3764E637}" type="pres">
      <dgm:prSet presAssocID="{0E853332-1522-4BEB-B254-F1B668C1B2E8}" presName="compNode" presStyleCnt="0"/>
      <dgm:spPr/>
    </dgm:pt>
    <dgm:pt modelId="{2063319A-B3D9-4434-8149-0FA477137F03}" type="pres">
      <dgm:prSet presAssocID="{0E853332-1522-4BEB-B254-F1B668C1B2E8}" presName="iconBgRect" presStyleLbl="bgShp" presStyleIdx="1" presStyleCnt="3"/>
      <dgm:spPr/>
    </dgm:pt>
    <dgm:pt modelId="{C90749E2-BB7B-4B56-942B-6B5AF0D7AD68}" type="pres">
      <dgm:prSet presAssocID="{0E853332-1522-4BEB-B254-F1B668C1B2E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solidFill>
            <a:schemeClr val="accent4">
              <a:lumMod val="20000"/>
              <a:lumOff val="80000"/>
            </a:schemeClr>
          </a:solidFill>
        </a:ln>
      </dgm:spPr>
      <dgm:extLst>
        <a:ext uri="{E40237B7-FDA0-4F09-8148-C483321AD2D9}">
          <dgm14:cNvPr xmlns:dgm14="http://schemas.microsoft.com/office/drawing/2010/diagram" id="0" name="" descr="Gauge"/>
        </a:ext>
      </dgm:extLst>
    </dgm:pt>
    <dgm:pt modelId="{1F518397-FB2E-4C95-9BEF-7F597B93A840}" type="pres">
      <dgm:prSet presAssocID="{0E853332-1522-4BEB-B254-F1B668C1B2E8}" presName="spaceRect" presStyleCnt="0"/>
      <dgm:spPr/>
    </dgm:pt>
    <dgm:pt modelId="{54B1C08C-36EB-47CC-ACCE-FDABBF8143EC}" type="pres">
      <dgm:prSet presAssocID="{0E853332-1522-4BEB-B254-F1B668C1B2E8}" presName="textRect" presStyleLbl="revTx" presStyleIdx="1" presStyleCnt="3">
        <dgm:presLayoutVars>
          <dgm:chMax val="1"/>
          <dgm:chPref val="1"/>
        </dgm:presLayoutVars>
      </dgm:prSet>
      <dgm:spPr/>
    </dgm:pt>
    <dgm:pt modelId="{464D253E-498A-4B8E-8ED2-E2AFFF59A2D9}" type="pres">
      <dgm:prSet presAssocID="{E4684A85-AD35-4EB7-9B0E-C9D3AE398D79}" presName="sibTrans" presStyleCnt="0"/>
      <dgm:spPr/>
    </dgm:pt>
    <dgm:pt modelId="{270E013F-7DFB-48CD-A5A6-050E87970EE5}" type="pres">
      <dgm:prSet presAssocID="{923AF113-52C2-4C13-9C0D-0BC10AEC8BE6}" presName="compNode" presStyleCnt="0"/>
      <dgm:spPr/>
    </dgm:pt>
    <dgm:pt modelId="{DC1ED274-E3E3-42A5-A6F8-BEB317E9A768}" type="pres">
      <dgm:prSet presAssocID="{923AF113-52C2-4C13-9C0D-0BC10AEC8BE6}" presName="iconBgRect" presStyleLbl="bgShp" presStyleIdx="2" presStyleCnt="3"/>
      <dgm:spPr/>
    </dgm:pt>
    <dgm:pt modelId="{9BF626E1-0282-41E3-B4E2-3F086799077D}" type="pres">
      <dgm:prSet presAssocID="{923AF113-52C2-4C13-9C0D-0BC10AEC8B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solidFill>
            <a:schemeClr val="accent4">
              <a:lumMod val="20000"/>
              <a:lumOff val="80000"/>
            </a:schemeClr>
          </a:solidFill>
        </a:ln>
      </dgm:spPr>
      <dgm:extLst>
        <a:ext uri="{E40237B7-FDA0-4F09-8148-C483321AD2D9}">
          <dgm14:cNvPr xmlns:dgm14="http://schemas.microsoft.com/office/drawing/2010/diagram" id="0" name="" descr="Computer"/>
        </a:ext>
      </dgm:extLst>
    </dgm:pt>
    <dgm:pt modelId="{60CC6767-870B-4B35-99D4-24F3F0B3B07C}" type="pres">
      <dgm:prSet presAssocID="{923AF113-52C2-4C13-9C0D-0BC10AEC8BE6}" presName="spaceRect" presStyleCnt="0"/>
      <dgm:spPr/>
    </dgm:pt>
    <dgm:pt modelId="{7C80B38B-FE79-49A5-90E1-A8309CE51A95}" type="pres">
      <dgm:prSet presAssocID="{923AF113-52C2-4C13-9C0D-0BC10AEC8BE6}" presName="textRect" presStyleLbl="revTx" presStyleIdx="2" presStyleCnt="3">
        <dgm:presLayoutVars>
          <dgm:chMax val="1"/>
          <dgm:chPref val="1"/>
        </dgm:presLayoutVars>
      </dgm:prSet>
      <dgm:spPr/>
    </dgm:pt>
  </dgm:ptLst>
  <dgm:cxnLst>
    <dgm:cxn modelId="{3777DE32-81DC-4674-B3DE-00DF3A35E75C}" srcId="{32493287-C513-4B28-B5F6-7056E9B1DC44}" destId="{A1F877EA-ACB6-41BC-B1CB-1826203D60FD}" srcOrd="0" destOrd="0" parTransId="{E44E8D98-E4C6-416D-8762-A724F66EC568}" sibTransId="{B6127C4D-F5C6-4B5B-B68C-2907C6650662}"/>
    <dgm:cxn modelId="{B99B225B-4FC1-4855-B219-4C67AC8CFDBE}" type="presOf" srcId="{32493287-C513-4B28-B5F6-7056E9B1DC44}" destId="{3A38D0CF-6B37-4BC2-8B17-ED4AB1CFC889}" srcOrd="0" destOrd="0" presId="urn:microsoft.com/office/officeart/2018/5/layout/IconCircleLabelList"/>
    <dgm:cxn modelId="{EC18B85E-DB5D-4DE6-89E2-393EC9913E22}" type="presOf" srcId="{923AF113-52C2-4C13-9C0D-0BC10AEC8BE6}" destId="{7C80B38B-FE79-49A5-90E1-A8309CE51A95}" srcOrd="0" destOrd="0" presId="urn:microsoft.com/office/officeart/2018/5/layout/IconCircleLabelList"/>
    <dgm:cxn modelId="{C2BAC895-6EFD-413F-91B3-A3D6485E785E}" srcId="{32493287-C513-4B28-B5F6-7056E9B1DC44}" destId="{0E853332-1522-4BEB-B254-F1B668C1B2E8}" srcOrd="1" destOrd="0" parTransId="{AB16F6CA-D4F4-4FF8-952C-FD4495FAF6F8}" sibTransId="{E4684A85-AD35-4EB7-9B0E-C9D3AE398D79}"/>
    <dgm:cxn modelId="{1D64DF95-A436-4496-98D1-E8C29AB8B266}" type="presOf" srcId="{0E853332-1522-4BEB-B254-F1B668C1B2E8}" destId="{54B1C08C-36EB-47CC-ACCE-FDABBF8143EC}" srcOrd="0" destOrd="0" presId="urn:microsoft.com/office/officeart/2018/5/layout/IconCircleLabelList"/>
    <dgm:cxn modelId="{46675AB8-4295-4E9D-B360-00AC615BDD71}" srcId="{32493287-C513-4B28-B5F6-7056E9B1DC44}" destId="{923AF113-52C2-4C13-9C0D-0BC10AEC8BE6}" srcOrd="2" destOrd="0" parTransId="{DB5C19EB-05C3-4192-A680-5C1C91A7E9E8}" sibTransId="{EEB2939B-BFDF-4C3C-AE58-DD73BC28F73F}"/>
    <dgm:cxn modelId="{11E162F0-265A-4399-9D1B-D7A736F62B50}" type="presOf" srcId="{A1F877EA-ACB6-41BC-B1CB-1826203D60FD}" destId="{7E0CE4A4-24BA-4FB2-883E-4CC000B2FBA0}" srcOrd="0" destOrd="0" presId="urn:microsoft.com/office/officeart/2018/5/layout/IconCircleLabelList"/>
    <dgm:cxn modelId="{88172979-EAE3-47A7-A895-88EC529D3B31}" type="presParOf" srcId="{3A38D0CF-6B37-4BC2-8B17-ED4AB1CFC889}" destId="{DDA8187A-EC7B-490B-BB98-C6BA82A55750}" srcOrd="0" destOrd="0" presId="urn:microsoft.com/office/officeart/2018/5/layout/IconCircleLabelList"/>
    <dgm:cxn modelId="{CA3533AD-E2DE-49AD-8733-850F3EDCF071}" type="presParOf" srcId="{DDA8187A-EC7B-490B-BB98-C6BA82A55750}" destId="{92503F59-9AC3-4AA6-B094-FC1E8B1F9333}" srcOrd="0" destOrd="0" presId="urn:microsoft.com/office/officeart/2018/5/layout/IconCircleLabelList"/>
    <dgm:cxn modelId="{D295A95E-0BF7-4D30-BBDD-96E92BF3A3E7}" type="presParOf" srcId="{DDA8187A-EC7B-490B-BB98-C6BA82A55750}" destId="{388CA8F0-2093-4213-A288-EBD5E0F4898F}" srcOrd="1" destOrd="0" presId="urn:microsoft.com/office/officeart/2018/5/layout/IconCircleLabelList"/>
    <dgm:cxn modelId="{22C4ED41-C582-4685-9F9E-A82809A21FB7}" type="presParOf" srcId="{DDA8187A-EC7B-490B-BB98-C6BA82A55750}" destId="{AA4AC7A1-4FF3-4BCB-80C3-E7EAD1C94A5E}" srcOrd="2" destOrd="0" presId="urn:microsoft.com/office/officeart/2018/5/layout/IconCircleLabelList"/>
    <dgm:cxn modelId="{88A9CC8B-7DDC-4449-8955-D5AF5348D153}" type="presParOf" srcId="{DDA8187A-EC7B-490B-BB98-C6BA82A55750}" destId="{7E0CE4A4-24BA-4FB2-883E-4CC000B2FBA0}" srcOrd="3" destOrd="0" presId="urn:microsoft.com/office/officeart/2018/5/layout/IconCircleLabelList"/>
    <dgm:cxn modelId="{27C91093-9061-430E-853E-F90178133D5C}" type="presParOf" srcId="{3A38D0CF-6B37-4BC2-8B17-ED4AB1CFC889}" destId="{7E5CA0E7-DC34-4B66-ADB1-F07BE9FE9241}" srcOrd="1" destOrd="0" presId="urn:microsoft.com/office/officeart/2018/5/layout/IconCircleLabelList"/>
    <dgm:cxn modelId="{B6638356-A3AC-4A5F-A2FD-1A7EC764FCD7}" type="presParOf" srcId="{3A38D0CF-6B37-4BC2-8B17-ED4AB1CFC889}" destId="{F1C62743-D61A-458C-BA94-DA4E3764E637}" srcOrd="2" destOrd="0" presId="urn:microsoft.com/office/officeart/2018/5/layout/IconCircleLabelList"/>
    <dgm:cxn modelId="{A7E78105-C7B8-41F2-9CD8-E6DF7091B6ED}" type="presParOf" srcId="{F1C62743-D61A-458C-BA94-DA4E3764E637}" destId="{2063319A-B3D9-4434-8149-0FA477137F03}" srcOrd="0" destOrd="0" presId="urn:microsoft.com/office/officeart/2018/5/layout/IconCircleLabelList"/>
    <dgm:cxn modelId="{37962108-C488-4F0D-A7DE-77185834C87C}" type="presParOf" srcId="{F1C62743-D61A-458C-BA94-DA4E3764E637}" destId="{C90749E2-BB7B-4B56-942B-6B5AF0D7AD68}" srcOrd="1" destOrd="0" presId="urn:microsoft.com/office/officeart/2018/5/layout/IconCircleLabelList"/>
    <dgm:cxn modelId="{7BE9BA90-B9C4-4A7A-BB87-398A247BE162}" type="presParOf" srcId="{F1C62743-D61A-458C-BA94-DA4E3764E637}" destId="{1F518397-FB2E-4C95-9BEF-7F597B93A840}" srcOrd="2" destOrd="0" presId="urn:microsoft.com/office/officeart/2018/5/layout/IconCircleLabelList"/>
    <dgm:cxn modelId="{0FF2C40E-10EC-437F-87F2-249413936244}" type="presParOf" srcId="{F1C62743-D61A-458C-BA94-DA4E3764E637}" destId="{54B1C08C-36EB-47CC-ACCE-FDABBF8143EC}" srcOrd="3" destOrd="0" presId="urn:microsoft.com/office/officeart/2018/5/layout/IconCircleLabelList"/>
    <dgm:cxn modelId="{F35FE354-F33F-4C91-B201-17A29170E874}" type="presParOf" srcId="{3A38D0CF-6B37-4BC2-8B17-ED4AB1CFC889}" destId="{464D253E-498A-4B8E-8ED2-E2AFFF59A2D9}" srcOrd="3" destOrd="0" presId="urn:microsoft.com/office/officeart/2018/5/layout/IconCircleLabelList"/>
    <dgm:cxn modelId="{7D4745A9-164C-46DE-888C-CA140FA216CC}" type="presParOf" srcId="{3A38D0CF-6B37-4BC2-8B17-ED4AB1CFC889}" destId="{270E013F-7DFB-48CD-A5A6-050E87970EE5}" srcOrd="4" destOrd="0" presId="urn:microsoft.com/office/officeart/2018/5/layout/IconCircleLabelList"/>
    <dgm:cxn modelId="{B31F6BD7-3701-4769-A3B0-3E54D389D055}" type="presParOf" srcId="{270E013F-7DFB-48CD-A5A6-050E87970EE5}" destId="{DC1ED274-E3E3-42A5-A6F8-BEB317E9A768}" srcOrd="0" destOrd="0" presId="urn:microsoft.com/office/officeart/2018/5/layout/IconCircleLabelList"/>
    <dgm:cxn modelId="{9C491A42-3407-45E7-B003-D1159C0B15B7}" type="presParOf" srcId="{270E013F-7DFB-48CD-A5A6-050E87970EE5}" destId="{9BF626E1-0282-41E3-B4E2-3F086799077D}" srcOrd="1" destOrd="0" presId="urn:microsoft.com/office/officeart/2018/5/layout/IconCircleLabelList"/>
    <dgm:cxn modelId="{72B523CA-20B7-4AEF-A122-EBD8AC33CDF9}" type="presParOf" srcId="{270E013F-7DFB-48CD-A5A6-050E87970EE5}" destId="{60CC6767-870B-4B35-99D4-24F3F0B3B07C}" srcOrd="2" destOrd="0" presId="urn:microsoft.com/office/officeart/2018/5/layout/IconCircleLabelList"/>
    <dgm:cxn modelId="{D90B65DF-5C52-4342-90C0-BE922AB57FC8}" type="presParOf" srcId="{270E013F-7DFB-48CD-A5A6-050E87970EE5}" destId="{7C80B38B-FE79-49A5-90E1-A8309CE51A9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1056B2-85DD-4501-938E-EE1135BD6649}" type="doc">
      <dgm:prSet loTypeId="urn:microsoft.com/office/officeart/2018/2/layout/IconVerticalSolidList" loCatId="icon" qsTypeId="urn:microsoft.com/office/officeart/2005/8/quickstyle/simple1" qsCatId="simple" csTypeId="urn:microsoft.com/office/officeart/2005/8/colors/accent2_1" csCatId="accent2" phldr="1"/>
      <dgm:spPr/>
      <dgm:t>
        <a:bodyPr/>
        <a:lstStyle/>
        <a:p>
          <a:endParaRPr lang="en-US"/>
        </a:p>
      </dgm:t>
    </dgm:pt>
    <dgm:pt modelId="{DB54634F-E6D6-4370-AE6A-BD293D1C2BC5}">
      <dgm:prSet/>
      <dgm:spPr/>
      <dgm:t>
        <a:bodyPr/>
        <a:lstStyle/>
        <a:p>
          <a:pPr>
            <a:lnSpc>
              <a:spcPct val="100000"/>
            </a:lnSpc>
          </a:pPr>
          <a:r>
            <a:rPr lang="en-US" dirty="0" err="1"/>
            <a:t>Alcor</a:t>
          </a:r>
          <a:r>
            <a:rPr lang="en-US" dirty="0"/>
            <a:t> Routing Overview</a:t>
          </a:r>
        </a:p>
      </dgm:t>
    </dgm:pt>
    <dgm:pt modelId="{F56B99BA-C26D-4E92-8BB4-1C3D4B2B177E}" type="parTrans" cxnId="{16774F6B-75DD-48B9-8068-18E012E05FD4}">
      <dgm:prSet/>
      <dgm:spPr/>
      <dgm:t>
        <a:bodyPr/>
        <a:lstStyle/>
        <a:p>
          <a:endParaRPr lang="en-US"/>
        </a:p>
      </dgm:t>
    </dgm:pt>
    <dgm:pt modelId="{652570B1-3D5B-466A-A63B-5453DCC663B6}" type="sibTrans" cxnId="{16774F6B-75DD-48B9-8068-18E012E05FD4}">
      <dgm:prSet/>
      <dgm:spPr/>
      <dgm:t>
        <a:bodyPr/>
        <a:lstStyle/>
        <a:p>
          <a:endParaRPr lang="en-US"/>
        </a:p>
      </dgm:t>
    </dgm:pt>
    <dgm:pt modelId="{886C3475-6860-4499-834B-7F0A72D88D63}">
      <dgm:prSet/>
      <dgm:spPr/>
      <dgm:t>
        <a:bodyPr/>
        <a:lstStyle/>
        <a:p>
          <a:pPr>
            <a:lnSpc>
              <a:spcPct val="100000"/>
            </a:lnSpc>
          </a:pPr>
          <a:r>
            <a:rPr lang="en-US"/>
            <a:t>Alcor Routing Innovation</a:t>
          </a:r>
        </a:p>
      </dgm:t>
    </dgm:pt>
    <dgm:pt modelId="{CEA44587-F01E-4561-A71B-01EB8FAE080B}" type="parTrans" cxnId="{3B24D8DD-DE2F-4182-83BE-4C4370CB8080}">
      <dgm:prSet/>
      <dgm:spPr/>
      <dgm:t>
        <a:bodyPr/>
        <a:lstStyle/>
        <a:p>
          <a:endParaRPr lang="en-US"/>
        </a:p>
      </dgm:t>
    </dgm:pt>
    <dgm:pt modelId="{030BDBAC-E5CC-45B9-877E-FD10DC368051}" type="sibTrans" cxnId="{3B24D8DD-DE2F-4182-83BE-4C4370CB8080}">
      <dgm:prSet/>
      <dgm:spPr/>
      <dgm:t>
        <a:bodyPr/>
        <a:lstStyle/>
        <a:p>
          <a:endParaRPr lang="en-US"/>
        </a:p>
      </dgm:t>
    </dgm:pt>
    <dgm:pt modelId="{307D5FA0-EB83-49FB-850C-2CFA194646BF}">
      <dgm:prSet/>
      <dgm:spPr/>
      <dgm:t>
        <a:bodyPr/>
        <a:lstStyle/>
        <a:p>
          <a:pPr>
            <a:lnSpc>
              <a:spcPct val="100000"/>
            </a:lnSpc>
          </a:pPr>
          <a:r>
            <a:rPr lang="en-US" dirty="0"/>
            <a:t>Service Architecture and Workflow</a:t>
          </a:r>
        </a:p>
      </dgm:t>
    </dgm:pt>
    <dgm:pt modelId="{69DF4B3C-B1B4-43A3-AAD2-B67B0FF7E536}" type="parTrans" cxnId="{8F91E9A1-2B34-4CF6-9C67-747ACE99C009}">
      <dgm:prSet/>
      <dgm:spPr/>
      <dgm:t>
        <a:bodyPr/>
        <a:lstStyle/>
        <a:p>
          <a:endParaRPr lang="en-US"/>
        </a:p>
      </dgm:t>
    </dgm:pt>
    <dgm:pt modelId="{7E3E2B65-893C-4570-B0BC-EF94C63E7EE1}" type="sibTrans" cxnId="{8F91E9A1-2B34-4CF6-9C67-747ACE99C009}">
      <dgm:prSet/>
      <dgm:spPr/>
      <dgm:t>
        <a:bodyPr/>
        <a:lstStyle/>
        <a:p>
          <a:endParaRPr lang="en-US"/>
        </a:p>
      </dgm:t>
    </dgm:pt>
    <dgm:pt modelId="{21478670-B328-4DB4-9B2C-C799CC20E333}">
      <dgm:prSet/>
      <dgm:spPr/>
      <dgm:t>
        <a:bodyPr/>
        <a:lstStyle/>
        <a:p>
          <a:pPr>
            <a:lnSpc>
              <a:spcPct val="100000"/>
            </a:lnSpc>
          </a:pPr>
          <a:r>
            <a:rPr lang="en-US" dirty="0" err="1"/>
            <a:t>Alcor</a:t>
          </a:r>
          <a:r>
            <a:rPr lang="en-US" dirty="0"/>
            <a:t> Distributed Router Packet Flow</a:t>
          </a:r>
        </a:p>
      </dgm:t>
    </dgm:pt>
    <dgm:pt modelId="{4994568D-40E8-4D13-B203-E859BD07275F}" type="parTrans" cxnId="{BBD9D87C-67ED-4DD0-B50D-102460397629}">
      <dgm:prSet/>
      <dgm:spPr/>
      <dgm:t>
        <a:bodyPr/>
        <a:lstStyle/>
        <a:p>
          <a:endParaRPr lang="en-US"/>
        </a:p>
      </dgm:t>
    </dgm:pt>
    <dgm:pt modelId="{0926D7F7-2685-4993-87BC-05ED860A2A78}" type="sibTrans" cxnId="{BBD9D87C-67ED-4DD0-B50D-102460397629}">
      <dgm:prSet/>
      <dgm:spPr/>
      <dgm:t>
        <a:bodyPr/>
        <a:lstStyle/>
        <a:p>
          <a:endParaRPr lang="en-US"/>
        </a:p>
      </dgm:t>
    </dgm:pt>
    <dgm:pt modelId="{322ADAEA-61D1-4EAB-8B85-BB323C7BB46E}" type="pres">
      <dgm:prSet presAssocID="{F31056B2-85DD-4501-938E-EE1135BD6649}" presName="root" presStyleCnt="0">
        <dgm:presLayoutVars>
          <dgm:dir/>
          <dgm:resizeHandles val="exact"/>
        </dgm:presLayoutVars>
      </dgm:prSet>
      <dgm:spPr/>
    </dgm:pt>
    <dgm:pt modelId="{0B3C8012-A1F3-4B92-952C-2EFB529FDEBB}" type="pres">
      <dgm:prSet presAssocID="{DB54634F-E6D6-4370-AE6A-BD293D1C2BC5}" presName="compNode" presStyleCnt="0"/>
      <dgm:spPr/>
    </dgm:pt>
    <dgm:pt modelId="{910ACD81-F4F0-422A-9356-7DC54539E622}" type="pres">
      <dgm:prSet presAssocID="{DB54634F-E6D6-4370-AE6A-BD293D1C2BC5}" presName="bgRect" presStyleLbl="bgShp" presStyleIdx="0" presStyleCnt="4"/>
      <dgm:spPr/>
    </dgm:pt>
    <dgm:pt modelId="{C8843CA2-2F15-49BE-92BF-4090849D9A89}" type="pres">
      <dgm:prSet presAssocID="{DB54634F-E6D6-4370-AE6A-BD293D1C2B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l center"/>
        </a:ext>
      </dgm:extLst>
    </dgm:pt>
    <dgm:pt modelId="{8B88E609-292A-4C98-85FB-9672B5769A1E}" type="pres">
      <dgm:prSet presAssocID="{DB54634F-E6D6-4370-AE6A-BD293D1C2BC5}" presName="spaceRect" presStyleCnt="0"/>
      <dgm:spPr/>
    </dgm:pt>
    <dgm:pt modelId="{D62F5784-368E-49A6-8628-E2FD0EEC4A15}" type="pres">
      <dgm:prSet presAssocID="{DB54634F-E6D6-4370-AE6A-BD293D1C2BC5}" presName="parTx" presStyleLbl="revTx" presStyleIdx="0" presStyleCnt="4">
        <dgm:presLayoutVars>
          <dgm:chMax val="0"/>
          <dgm:chPref val="0"/>
        </dgm:presLayoutVars>
      </dgm:prSet>
      <dgm:spPr/>
    </dgm:pt>
    <dgm:pt modelId="{DE1EF524-5747-4399-82BC-8007AE89BBD7}" type="pres">
      <dgm:prSet presAssocID="{652570B1-3D5B-466A-A63B-5453DCC663B6}" presName="sibTrans" presStyleCnt="0"/>
      <dgm:spPr/>
    </dgm:pt>
    <dgm:pt modelId="{9DB5BB23-4DD7-4949-8D97-9E12CB968088}" type="pres">
      <dgm:prSet presAssocID="{886C3475-6860-4499-834B-7F0A72D88D63}" presName="compNode" presStyleCnt="0"/>
      <dgm:spPr/>
    </dgm:pt>
    <dgm:pt modelId="{C5D1E191-95A4-49FF-BF44-6D52B6142321}" type="pres">
      <dgm:prSet presAssocID="{886C3475-6860-4499-834B-7F0A72D88D63}" presName="bgRect" presStyleLbl="bgShp" presStyleIdx="1" presStyleCnt="4"/>
      <dgm:spPr/>
    </dgm:pt>
    <dgm:pt modelId="{70A4B28B-E87D-4392-9575-3B83A17CB6EF}" type="pres">
      <dgm:prSet presAssocID="{886C3475-6860-4499-834B-7F0A72D88D6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60BCB421-ED35-4D1F-A0F4-838A02D3A954}" type="pres">
      <dgm:prSet presAssocID="{886C3475-6860-4499-834B-7F0A72D88D63}" presName="spaceRect" presStyleCnt="0"/>
      <dgm:spPr/>
    </dgm:pt>
    <dgm:pt modelId="{22354CFC-81AA-4EA5-9269-2E0CF71E2206}" type="pres">
      <dgm:prSet presAssocID="{886C3475-6860-4499-834B-7F0A72D88D63}" presName="parTx" presStyleLbl="revTx" presStyleIdx="1" presStyleCnt="4">
        <dgm:presLayoutVars>
          <dgm:chMax val="0"/>
          <dgm:chPref val="0"/>
        </dgm:presLayoutVars>
      </dgm:prSet>
      <dgm:spPr/>
    </dgm:pt>
    <dgm:pt modelId="{8D841350-2EDA-4EE2-B9F8-2CFBF4467128}" type="pres">
      <dgm:prSet presAssocID="{030BDBAC-E5CC-45B9-877E-FD10DC368051}" presName="sibTrans" presStyleCnt="0"/>
      <dgm:spPr/>
    </dgm:pt>
    <dgm:pt modelId="{E3B309C8-D339-4ABF-BB1D-FA7F54AA9233}" type="pres">
      <dgm:prSet presAssocID="{307D5FA0-EB83-49FB-850C-2CFA194646BF}" presName="compNode" presStyleCnt="0"/>
      <dgm:spPr/>
    </dgm:pt>
    <dgm:pt modelId="{06B96DF0-3EC9-412F-BF32-EC1EA85CEACA}" type="pres">
      <dgm:prSet presAssocID="{307D5FA0-EB83-49FB-850C-2CFA194646BF}" presName="bgRect" presStyleLbl="bgShp" presStyleIdx="2" presStyleCnt="4"/>
      <dgm:spPr/>
    </dgm:pt>
    <dgm:pt modelId="{001AC826-AEEA-4E6C-8500-D20D7DD49F18}" type="pres">
      <dgm:prSet presAssocID="{307D5FA0-EB83-49FB-850C-2CFA194646B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EB803099-E333-4036-987A-9DA91CEB1085}" type="pres">
      <dgm:prSet presAssocID="{307D5FA0-EB83-49FB-850C-2CFA194646BF}" presName="spaceRect" presStyleCnt="0"/>
      <dgm:spPr/>
    </dgm:pt>
    <dgm:pt modelId="{BF1BC352-43BE-4B56-A627-C72BCCA11592}" type="pres">
      <dgm:prSet presAssocID="{307D5FA0-EB83-49FB-850C-2CFA194646BF}" presName="parTx" presStyleLbl="revTx" presStyleIdx="2" presStyleCnt="4">
        <dgm:presLayoutVars>
          <dgm:chMax val="0"/>
          <dgm:chPref val="0"/>
        </dgm:presLayoutVars>
      </dgm:prSet>
      <dgm:spPr/>
    </dgm:pt>
    <dgm:pt modelId="{C5F17D51-0FEE-46CE-B6CC-569FBF71DB6A}" type="pres">
      <dgm:prSet presAssocID="{7E3E2B65-893C-4570-B0BC-EF94C63E7EE1}" presName="sibTrans" presStyleCnt="0"/>
      <dgm:spPr/>
    </dgm:pt>
    <dgm:pt modelId="{D8E4CDD1-0229-4F13-AC57-0C3A4E292056}" type="pres">
      <dgm:prSet presAssocID="{21478670-B328-4DB4-9B2C-C799CC20E333}" presName="compNode" presStyleCnt="0"/>
      <dgm:spPr/>
    </dgm:pt>
    <dgm:pt modelId="{1CB90300-8A12-409E-BA04-C3296364AC24}" type="pres">
      <dgm:prSet presAssocID="{21478670-B328-4DB4-9B2C-C799CC20E333}" presName="bgRect" presStyleLbl="bgShp" presStyleIdx="3" presStyleCnt="4"/>
      <dgm:spPr/>
    </dgm:pt>
    <dgm:pt modelId="{406A0C3B-19B6-475C-A768-2BD01D04DCB6}" type="pres">
      <dgm:prSet presAssocID="{21478670-B328-4DB4-9B2C-C799CC20E3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mputer"/>
        </a:ext>
      </dgm:extLst>
    </dgm:pt>
    <dgm:pt modelId="{E8724660-331D-44BA-B2BB-C7A60C730C89}" type="pres">
      <dgm:prSet presAssocID="{21478670-B328-4DB4-9B2C-C799CC20E333}" presName="spaceRect" presStyleCnt="0"/>
      <dgm:spPr/>
    </dgm:pt>
    <dgm:pt modelId="{B872526C-7341-4F56-9071-260D52F0E1FF}" type="pres">
      <dgm:prSet presAssocID="{21478670-B328-4DB4-9B2C-C799CC20E333}" presName="parTx" presStyleLbl="revTx" presStyleIdx="3" presStyleCnt="4">
        <dgm:presLayoutVars>
          <dgm:chMax val="0"/>
          <dgm:chPref val="0"/>
        </dgm:presLayoutVars>
      </dgm:prSet>
      <dgm:spPr/>
    </dgm:pt>
  </dgm:ptLst>
  <dgm:cxnLst>
    <dgm:cxn modelId="{16774F6B-75DD-48B9-8068-18E012E05FD4}" srcId="{F31056B2-85DD-4501-938E-EE1135BD6649}" destId="{DB54634F-E6D6-4370-AE6A-BD293D1C2BC5}" srcOrd="0" destOrd="0" parTransId="{F56B99BA-C26D-4E92-8BB4-1C3D4B2B177E}" sibTransId="{652570B1-3D5B-466A-A63B-5453DCC663B6}"/>
    <dgm:cxn modelId="{ECD2E15A-6760-4B62-9621-758C8769FF03}" type="presOf" srcId="{DB54634F-E6D6-4370-AE6A-BD293D1C2BC5}" destId="{D62F5784-368E-49A6-8628-E2FD0EEC4A15}" srcOrd="0" destOrd="0" presId="urn:microsoft.com/office/officeart/2018/2/layout/IconVerticalSolidList"/>
    <dgm:cxn modelId="{BBD9D87C-67ED-4DD0-B50D-102460397629}" srcId="{F31056B2-85DD-4501-938E-EE1135BD6649}" destId="{21478670-B328-4DB4-9B2C-C799CC20E333}" srcOrd="3" destOrd="0" parTransId="{4994568D-40E8-4D13-B203-E859BD07275F}" sibTransId="{0926D7F7-2685-4993-87BC-05ED860A2A78}"/>
    <dgm:cxn modelId="{3AAFDF97-FDFE-4A59-94DB-5DDF0AE1DDFB}" type="presOf" srcId="{886C3475-6860-4499-834B-7F0A72D88D63}" destId="{22354CFC-81AA-4EA5-9269-2E0CF71E2206}" srcOrd="0" destOrd="0" presId="urn:microsoft.com/office/officeart/2018/2/layout/IconVerticalSolidList"/>
    <dgm:cxn modelId="{8F91E9A1-2B34-4CF6-9C67-747ACE99C009}" srcId="{F31056B2-85DD-4501-938E-EE1135BD6649}" destId="{307D5FA0-EB83-49FB-850C-2CFA194646BF}" srcOrd="2" destOrd="0" parTransId="{69DF4B3C-B1B4-43A3-AAD2-B67B0FF7E536}" sibTransId="{7E3E2B65-893C-4570-B0BC-EF94C63E7EE1}"/>
    <dgm:cxn modelId="{31D17DBF-0895-4741-BDDD-D5D01A749E72}" type="presOf" srcId="{307D5FA0-EB83-49FB-850C-2CFA194646BF}" destId="{BF1BC352-43BE-4B56-A627-C72BCCA11592}" srcOrd="0" destOrd="0" presId="urn:microsoft.com/office/officeart/2018/2/layout/IconVerticalSolidList"/>
    <dgm:cxn modelId="{4699D9C9-89BF-4D27-B12D-B24262A5960C}" type="presOf" srcId="{F31056B2-85DD-4501-938E-EE1135BD6649}" destId="{322ADAEA-61D1-4EAB-8B85-BB323C7BB46E}" srcOrd="0" destOrd="0" presId="urn:microsoft.com/office/officeart/2018/2/layout/IconVerticalSolidList"/>
    <dgm:cxn modelId="{5F81DDCB-D70B-4618-B6F7-3835231E152C}" type="presOf" srcId="{21478670-B328-4DB4-9B2C-C799CC20E333}" destId="{B872526C-7341-4F56-9071-260D52F0E1FF}" srcOrd="0" destOrd="0" presId="urn:microsoft.com/office/officeart/2018/2/layout/IconVerticalSolidList"/>
    <dgm:cxn modelId="{3B24D8DD-DE2F-4182-83BE-4C4370CB8080}" srcId="{F31056B2-85DD-4501-938E-EE1135BD6649}" destId="{886C3475-6860-4499-834B-7F0A72D88D63}" srcOrd="1" destOrd="0" parTransId="{CEA44587-F01E-4561-A71B-01EB8FAE080B}" sibTransId="{030BDBAC-E5CC-45B9-877E-FD10DC368051}"/>
    <dgm:cxn modelId="{D73D03FC-8D7D-4CC6-9AB1-690752A873AE}" type="presParOf" srcId="{322ADAEA-61D1-4EAB-8B85-BB323C7BB46E}" destId="{0B3C8012-A1F3-4B92-952C-2EFB529FDEBB}" srcOrd="0" destOrd="0" presId="urn:microsoft.com/office/officeart/2018/2/layout/IconVerticalSolidList"/>
    <dgm:cxn modelId="{2DFCD613-4400-4A51-81FA-9CC12B2B9C36}" type="presParOf" srcId="{0B3C8012-A1F3-4B92-952C-2EFB529FDEBB}" destId="{910ACD81-F4F0-422A-9356-7DC54539E622}" srcOrd="0" destOrd="0" presId="urn:microsoft.com/office/officeart/2018/2/layout/IconVerticalSolidList"/>
    <dgm:cxn modelId="{8B1664BC-B8B5-4251-B741-27785DA7CEC8}" type="presParOf" srcId="{0B3C8012-A1F3-4B92-952C-2EFB529FDEBB}" destId="{C8843CA2-2F15-49BE-92BF-4090849D9A89}" srcOrd="1" destOrd="0" presId="urn:microsoft.com/office/officeart/2018/2/layout/IconVerticalSolidList"/>
    <dgm:cxn modelId="{B84E946F-BBA1-490E-AA32-C9E9C64E0F98}" type="presParOf" srcId="{0B3C8012-A1F3-4B92-952C-2EFB529FDEBB}" destId="{8B88E609-292A-4C98-85FB-9672B5769A1E}" srcOrd="2" destOrd="0" presId="urn:microsoft.com/office/officeart/2018/2/layout/IconVerticalSolidList"/>
    <dgm:cxn modelId="{338DDBD9-DF1F-4D19-859F-015354938E7E}" type="presParOf" srcId="{0B3C8012-A1F3-4B92-952C-2EFB529FDEBB}" destId="{D62F5784-368E-49A6-8628-E2FD0EEC4A15}" srcOrd="3" destOrd="0" presId="urn:microsoft.com/office/officeart/2018/2/layout/IconVerticalSolidList"/>
    <dgm:cxn modelId="{2224CAC5-7E9E-4772-833B-AC40D79D1B39}" type="presParOf" srcId="{322ADAEA-61D1-4EAB-8B85-BB323C7BB46E}" destId="{DE1EF524-5747-4399-82BC-8007AE89BBD7}" srcOrd="1" destOrd="0" presId="urn:microsoft.com/office/officeart/2018/2/layout/IconVerticalSolidList"/>
    <dgm:cxn modelId="{5BF38B12-501A-4425-BC6F-279E9AEFB3EC}" type="presParOf" srcId="{322ADAEA-61D1-4EAB-8B85-BB323C7BB46E}" destId="{9DB5BB23-4DD7-4949-8D97-9E12CB968088}" srcOrd="2" destOrd="0" presId="urn:microsoft.com/office/officeart/2018/2/layout/IconVerticalSolidList"/>
    <dgm:cxn modelId="{C26093D8-E13D-44C2-9E0F-587677600098}" type="presParOf" srcId="{9DB5BB23-4DD7-4949-8D97-9E12CB968088}" destId="{C5D1E191-95A4-49FF-BF44-6D52B6142321}" srcOrd="0" destOrd="0" presId="urn:microsoft.com/office/officeart/2018/2/layout/IconVerticalSolidList"/>
    <dgm:cxn modelId="{C68CF580-39E4-4A13-88F9-2672911B0075}" type="presParOf" srcId="{9DB5BB23-4DD7-4949-8D97-9E12CB968088}" destId="{70A4B28B-E87D-4392-9575-3B83A17CB6EF}" srcOrd="1" destOrd="0" presId="urn:microsoft.com/office/officeart/2018/2/layout/IconVerticalSolidList"/>
    <dgm:cxn modelId="{CC5C730E-76A0-484F-A048-1231193982AB}" type="presParOf" srcId="{9DB5BB23-4DD7-4949-8D97-9E12CB968088}" destId="{60BCB421-ED35-4D1F-A0F4-838A02D3A954}" srcOrd="2" destOrd="0" presId="urn:microsoft.com/office/officeart/2018/2/layout/IconVerticalSolidList"/>
    <dgm:cxn modelId="{CE4B03BC-AFFC-4DA1-94DF-7CBBD940FD18}" type="presParOf" srcId="{9DB5BB23-4DD7-4949-8D97-9E12CB968088}" destId="{22354CFC-81AA-4EA5-9269-2E0CF71E2206}" srcOrd="3" destOrd="0" presId="urn:microsoft.com/office/officeart/2018/2/layout/IconVerticalSolidList"/>
    <dgm:cxn modelId="{5285FC6E-325C-460F-94A5-BD0214B13714}" type="presParOf" srcId="{322ADAEA-61D1-4EAB-8B85-BB323C7BB46E}" destId="{8D841350-2EDA-4EE2-B9F8-2CFBF4467128}" srcOrd="3" destOrd="0" presId="urn:microsoft.com/office/officeart/2018/2/layout/IconVerticalSolidList"/>
    <dgm:cxn modelId="{2F292D94-6DF7-49E5-BF1D-FA065AA1BCBB}" type="presParOf" srcId="{322ADAEA-61D1-4EAB-8B85-BB323C7BB46E}" destId="{E3B309C8-D339-4ABF-BB1D-FA7F54AA9233}" srcOrd="4" destOrd="0" presId="urn:microsoft.com/office/officeart/2018/2/layout/IconVerticalSolidList"/>
    <dgm:cxn modelId="{ED8A3341-F10D-48FC-9740-B90E3F73A7F8}" type="presParOf" srcId="{E3B309C8-D339-4ABF-BB1D-FA7F54AA9233}" destId="{06B96DF0-3EC9-412F-BF32-EC1EA85CEACA}" srcOrd="0" destOrd="0" presId="urn:microsoft.com/office/officeart/2018/2/layout/IconVerticalSolidList"/>
    <dgm:cxn modelId="{B1322625-4857-4EC5-97A7-B0A2F7315C90}" type="presParOf" srcId="{E3B309C8-D339-4ABF-BB1D-FA7F54AA9233}" destId="{001AC826-AEEA-4E6C-8500-D20D7DD49F18}" srcOrd="1" destOrd="0" presId="urn:microsoft.com/office/officeart/2018/2/layout/IconVerticalSolidList"/>
    <dgm:cxn modelId="{D6E64A8E-14CC-4664-9B6D-E9A8F725385D}" type="presParOf" srcId="{E3B309C8-D339-4ABF-BB1D-FA7F54AA9233}" destId="{EB803099-E333-4036-987A-9DA91CEB1085}" srcOrd="2" destOrd="0" presId="urn:microsoft.com/office/officeart/2018/2/layout/IconVerticalSolidList"/>
    <dgm:cxn modelId="{D7C1B396-5B38-4468-9FAB-A121E68B9270}" type="presParOf" srcId="{E3B309C8-D339-4ABF-BB1D-FA7F54AA9233}" destId="{BF1BC352-43BE-4B56-A627-C72BCCA11592}" srcOrd="3" destOrd="0" presId="urn:microsoft.com/office/officeart/2018/2/layout/IconVerticalSolidList"/>
    <dgm:cxn modelId="{17640946-4A87-441D-B1C4-CAC84DCBB904}" type="presParOf" srcId="{322ADAEA-61D1-4EAB-8B85-BB323C7BB46E}" destId="{C5F17D51-0FEE-46CE-B6CC-569FBF71DB6A}" srcOrd="5" destOrd="0" presId="urn:microsoft.com/office/officeart/2018/2/layout/IconVerticalSolidList"/>
    <dgm:cxn modelId="{FEEE601A-AC78-406D-AF21-3C9FF75D834F}" type="presParOf" srcId="{322ADAEA-61D1-4EAB-8B85-BB323C7BB46E}" destId="{D8E4CDD1-0229-4F13-AC57-0C3A4E292056}" srcOrd="6" destOrd="0" presId="urn:microsoft.com/office/officeart/2018/2/layout/IconVerticalSolidList"/>
    <dgm:cxn modelId="{8FB597B3-DF64-4CC8-8041-4B149EC8FBC6}" type="presParOf" srcId="{D8E4CDD1-0229-4F13-AC57-0C3A4E292056}" destId="{1CB90300-8A12-409E-BA04-C3296364AC24}" srcOrd="0" destOrd="0" presId="urn:microsoft.com/office/officeart/2018/2/layout/IconVerticalSolidList"/>
    <dgm:cxn modelId="{AD710B60-5C7C-4124-AFAA-40CDE4C34BBB}" type="presParOf" srcId="{D8E4CDD1-0229-4F13-AC57-0C3A4E292056}" destId="{406A0C3B-19B6-475C-A768-2BD01D04DCB6}" srcOrd="1" destOrd="0" presId="urn:microsoft.com/office/officeart/2018/2/layout/IconVerticalSolidList"/>
    <dgm:cxn modelId="{A4A46D8F-7096-4E32-A038-1AF796BDCFEE}" type="presParOf" srcId="{D8E4CDD1-0229-4F13-AC57-0C3A4E292056}" destId="{E8724660-331D-44BA-B2BB-C7A60C730C89}" srcOrd="2" destOrd="0" presId="urn:microsoft.com/office/officeart/2018/2/layout/IconVerticalSolidList"/>
    <dgm:cxn modelId="{D4CAAFED-D821-49B4-8270-0FB424F955A6}" type="presParOf" srcId="{D8E4CDD1-0229-4F13-AC57-0C3A4E292056}" destId="{B872526C-7341-4F56-9071-260D52F0E1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03F59-9AC3-4AA6-B094-FC1E8B1F9333}">
      <dsp:nvSpPr>
        <dsp:cNvPr id="0" name=""/>
        <dsp:cNvSpPr/>
      </dsp:nvSpPr>
      <dsp:spPr>
        <a:xfrm>
          <a:off x="679050"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CA8F0-2093-4213-A288-EBD5E0F4898F}">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4">
              <a:lumMod val="20000"/>
              <a:lumOff val="8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E0CE4A4-24BA-4FB2-883E-4CC000B2FBA0}">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solidFill>
                <a:schemeClr val="tx2"/>
              </a:solidFill>
            </a:rPr>
            <a:t>10x latency</a:t>
          </a:r>
          <a:br>
            <a:rPr lang="en-US" sz="1600" kern="1200" dirty="0">
              <a:solidFill>
                <a:schemeClr val="tx2"/>
              </a:solidFill>
            </a:rPr>
          </a:br>
          <a:r>
            <a:rPr lang="en-US" sz="1600" kern="1200" dirty="0">
              <a:solidFill>
                <a:schemeClr val="tx2"/>
              </a:solidFill>
            </a:rPr>
            <a:t>1/10 Latency of Neutron</a:t>
          </a:r>
        </a:p>
      </dsp:txBody>
      <dsp:txXfrm>
        <a:off x="75768" y="3053169"/>
        <a:ext cx="3093750" cy="720000"/>
      </dsp:txXfrm>
    </dsp:sp>
    <dsp:sp modelId="{2063319A-B3D9-4434-8149-0FA477137F03}">
      <dsp:nvSpPr>
        <dsp:cNvPr id="0" name=""/>
        <dsp:cNvSpPr/>
      </dsp:nvSpPr>
      <dsp:spPr>
        <a:xfrm>
          <a:off x="4314206"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749E2-BB7B-4B56-942B-6B5AF0D7AD68}">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4">
              <a:lumMod val="20000"/>
              <a:lumOff val="8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4B1C08C-36EB-47CC-ACCE-FDABBF8143EC}">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solidFill>
                <a:schemeClr val="tx2"/>
              </a:solidFill>
            </a:rPr>
            <a:t>100x Throughput</a:t>
          </a:r>
          <a:r>
            <a:rPr lang="en-US" sz="1600" kern="1200" dirty="0">
              <a:solidFill>
                <a:schemeClr val="tx2"/>
              </a:solidFill>
            </a:rPr>
            <a:t> Provisioning 100,000 ports/min</a:t>
          </a:r>
        </a:p>
      </dsp:txBody>
      <dsp:txXfrm>
        <a:off x="3710925" y="3053169"/>
        <a:ext cx="3093750" cy="720000"/>
      </dsp:txXfrm>
    </dsp:sp>
    <dsp:sp modelId="{DC1ED274-E3E3-42A5-A6F8-BEB317E9A768}">
      <dsp:nvSpPr>
        <dsp:cNvPr id="0" name=""/>
        <dsp:cNvSpPr/>
      </dsp:nvSpPr>
      <dsp:spPr>
        <a:xfrm>
          <a:off x="7949362"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626E1-0282-41E3-B4E2-3F086799077D}">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accent4">
              <a:lumMod val="20000"/>
              <a:lumOff val="8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C80B38B-FE79-49A5-90E1-A8309CE51A95}">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solidFill>
                <a:schemeClr val="tx2"/>
              </a:solidFill>
            </a:rPr>
            <a:t>1000x Scalability  </a:t>
          </a:r>
          <a:r>
            <a:rPr lang="en-US" sz="1600" kern="1200" dirty="0">
              <a:solidFill>
                <a:schemeClr val="tx2"/>
              </a:solidFill>
            </a:rPr>
            <a:t> Support 1,000,000 physical servers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03F59-9AC3-4AA6-B094-FC1E8B1F9333}">
      <dsp:nvSpPr>
        <dsp:cNvPr id="0" name=""/>
        <dsp:cNvSpPr/>
      </dsp:nvSpPr>
      <dsp:spPr>
        <a:xfrm>
          <a:off x="679050" y="1056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CA8F0-2093-4213-A288-EBD5E0F4898F}">
      <dsp:nvSpPr>
        <dsp:cNvPr id="0" name=""/>
        <dsp:cNvSpPr/>
      </dsp:nvSpPr>
      <dsp:spPr>
        <a:xfrm>
          <a:off x="1081237" y="5078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4">
              <a:lumMod val="20000"/>
              <a:lumOff val="8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E0CE4A4-24BA-4FB2-883E-4CC000B2FBA0}">
      <dsp:nvSpPr>
        <dsp:cNvPr id="0" name=""/>
        <dsp:cNvSpPr/>
      </dsp:nvSpPr>
      <dsp:spPr>
        <a:xfrm>
          <a:off x="75768" y="2580669"/>
          <a:ext cx="3093750" cy="16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solidFill>
                <a:schemeClr val="tx2"/>
              </a:solidFill>
            </a:rPr>
            <a:t>10x latency</a:t>
          </a:r>
          <a:br>
            <a:rPr lang="en-US" sz="1100" kern="1200" dirty="0">
              <a:solidFill>
                <a:schemeClr val="tx2"/>
              </a:solidFill>
            </a:rPr>
          </a:br>
          <a:r>
            <a:rPr lang="en-US" sz="1100" kern="1200" dirty="0">
              <a:solidFill>
                <a:schemeClr val="tx2"/>
              </a:solidFill>
            </a:rPr>
            <a:t>1/10 Latency of Neutron</a:t>
          </a:r>
        </a:p>
        <a:p>
          <a:pPr marL="0" lvl="0" indent="0" algn="ctr" defTabSz="488950">
            <a:lnSpc>
              <a:spcPct val="100000"/>
            </a:lnSpc>
            <a:spcBef>
              <a:spcPct val="0"/>
            </a:spcBef>
            <a:spcAft>
              <a:spcPct val="35000"/>
            </a:spcAft>
            <a:buNone/>
            <a:defRPr cap="all"/>
          </a:pPr>
          <a:endParaRPr lang="en-US" sz="1100" kern="1200" dirty="0">
            <a:solidFill>
              <a:schemeClr val="tx2"/>
            </a:solidFill>
          </a:endParaRPr>
        </a:p>
        <a:p>
          <a:pPr marL="0" lvl="0" indent="0" algn="ctr" defTabSz="488950">
            <a:lnSpc>
              <a:spcPct val="100000"/>
            </a:lnSpc>
            <a:spcBef>
              <a:spcPct val="0"/>
            </a:spcBef>
            <a:spcAft>
              <a:spcPct val="35000"/>
            </a:spcAft>
            <a:buNone/>
            <a:defRPr cap="all"/>
          </a:pPr>
          <a:r>
            <a:rPr lang="en-US" sz="1100" u="sng" kern="1200" dirty="0">
              <a:solidFill>
                <a:schemeClr val="tx2"/>
              </a:solidFill>
            </a:rPr>
            <a:t>Current status</a:t>
          </a:r>
        </a:p>
        <a:p>
          <a:pPr marL="0" lvl="0" indent="0" algn="ctr" defTabSz="488950">
            <a:lnSpc>
              <a:spcPct val="100000"/>
            </a:lnSpc>
            <a:spcBef>
              <a:spcPct val="0"/>
            </a:spcBef>
            <a:spcAft>
              <a:spcPct val="35000"/>
            </a:spcAft>
            <a:buNone/>
            <a:defRPr cap="all"/>
          </a:pPr>
          <a:r>
            <a:rPr lang="en-US" sz="1100" b="1" kern="1200" dirty="0">
              <a:solidFill>
                <a:schemeClr val="tx2"/>
              </a:solidFill>
            </a:rPr>
            <a:t>Meet goal</a:t>
          </a:r>
        </a:p>
        <a:p>
          <a:pPr marL="0" lvl="0" indent="0" algn="ctr" defTabSz="488950">
            <a:lnSpc>
              <a:spcPct val="100000"/>
            </a:lnSpc>
            <a:spcBef>
              <a:spcPct val="0"/>
            </a:spcBef>
            <a:spcAft>
              <a:spcPct val="35000"/>
            </a:spcAft>
            <a:buNone/>
            <a:defRPr cap="all"/>
          </a:pPr>
          <a:r>
            <a:rPr lang="en-US" sz="1100" b="1" kern="1200" dirty="0">
              <a:solidFill>
                <a:schemeClr val="tx2"/>
              </a:solidFill>
            </a:rPr>
            <a:t>Cut 90% </a:t>
          </a:r>
          <a:r>
            <a:rPr lang="en-US" sz="1100" b="0" kern="1200" dirty="0">
              <a:solidFill>
                <a:schemeClr val="tx2"/>
              </a:solidFill>
            </a:rPr>
            <a:t>of neutron latency</a:t>
          </a:r>
        </a:p>
        <a:p>
          <a:pPr marL="0" lvl="0" indent="0" algn="ctr" defTabSz="488950">
            <a:lnSpc>
              <a:spcPct val="100000"/>
            </a:lnSpc>
            <a:spcBef>
              <a:spcPct val="0"/>
            </a:spcBef>
            <a:spcAft>
              <a:spcPct val="35000"/>
            </a:spcAft>
            <a:buNone/>
            <a:defRPr cap="all"/>
          </a:pPr>
          <a:r>
            <a:rPr lang="en-US" sz="1100" b="1" kern="1200" dirty="0">
              <a:solidFill>
                <a:schemeClr val="tx2"/>
              </a:solidFill>
            </a:rPr>
            <a:t>Reduce 75% </a:t>
          </a:r>
          <a:r>
            <a:rPr lang="en-US" sz="1100" b="0" kern="1200" dirty="0">
              <a:solidFill>
                <a:schemeClr val="tx2"/>
              </a:solidFill>
            </a:rPr>
            <a:t>of VM boot time</a:t>
          </a:r>
        </a:p>
        <a:p>
          <a:pPr marL="0" lvl="0" indent="0" algn="ctr" defTabSz="488950">
            <a:lnSpc>
              <a:spcPct val="100000"/>
            </a:lnSpc>
            <a:spcBef>
              <a:spcPct val="0"/>
            </a:spcBef>
            <a:spcAft>
              <a:spcPct val="35000"/>
            </a:spcAft>
            <a:buNone/>
            <a:defRPr cap="all"/>
          </a:pPr>
          <a:endParaRPr lang="en-US" sz="1100" b="1" kern="1200" dirty="0">
            <a:solidFill>
              <a:schemeClr val="tx2"/>
            </a:solidFill>
          </a:endParaRPr>
        </a:p>
      </dsp:txBody>
      <dsp:txXfrm>
        <a:off x="75768" y="2580669"/>
        <a:ext cx="3093750" cy="1665000"/>
      </dsp:txXfrm>
    </dsp:sp>
    <dsp:sp modelId="{2063319A-B3D9-4434-8149-0FA477137F03}">
      <dsp:nvSpPr>
        <dsp:cNvPr id="0" name=""/>
        <dsp:cNvSpPr/>
      </dsp:nvSpPr>
      <dsp:spPr>
        <a:xfrm>
          <a:off x="4314206" y="1056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749E2-BB7B-4B56-942B-6B5AF0D7AD68}">
      <dsp:nvSpPr>
        <dsp:cNvPr id="0" name=""/>
        <dsp:cNvSpPr/>
      </dsp:nvSpPr>
      <dsp:spPr>
        <a:xfrm>
          <a:off x="4716393" y="5078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4">
              <a:lumMod val="20000"/>
              <a:lumOff val="8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4B1C08C-36EB-47CC-ACCE-FDABBF8143EC}">
      <dsp:nvSpPr>
        <dsp:cNvPr id="0" name=""/>
        <dsp:cNvSpPr/>
      </dsp:nvSpPr>
      <dsp:spPr>
        <a:xfrm>
          <a:off x="3710925" y="2580669"/>
          <a:ext cx="3093750" cy="16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solidFill>
                <a:schemeClr val="tx2"/>
              </a:solidFill>
            </a:rPr>
            <a:t>100x Throughput</a:t>
          </a:r>
          <a:r>
            <a:rPr lang="en-US" sz="1100" kern="1200" dirty="0">
              <a:solidFill>
                <a:schemeClr val="tx2"/>
              </a:solidFill>
            </a:rPr>
            <a:t> Provisioning 100,000 ports/min</a:t>
          </a:r>
        </a:p>
        <a:p>
          <a:pPr marL="0" lvl="0" indent="0" algn="ctr" defTabSz="488950">
            <a:lnSpc>
              <a:spcPct val="100000"/>
            </a:lnSpc>
            <a:spcBef>
              <a:spcPct val="0"/>
            </a:spcBef>
            <a:spcAft>
              <a:spcPct val="35000"/>
            </a:spcAft>
            <a:buNone/>
            <a:defRPr cap="all"/>
          </a:pPr>
          <a:endParaRPr lang="en-US" sz="1100" kern="1200" dirty="0">
            <a:solidFill>
              <a:schemeClr val="tx2"/>
            </a:solidFill>
          </a:endParaRPr>
        </a:p>
        <a:p>
          <a:pPr marL="0" lvl="0" indent="0" algn="ctr" defTabSz="488950">
            <a:lnSpc>
              <a:spcPct val="100000"/>
            </a:lnSpc>
            <a:spcBef>
              <a:spcPct val="0"/>
            </a:spcBef>
            <a:spcAft>
              <a:spcPct val="35000"/>
            </a:spcAft>
            <a:buNone/>
            <a:defRPr cap="all"/>
          </a:pPr>
          <a:r>
            <a:rPr lang="en-US" sz="1100" u="sng" kern="1200" dirty="0">
              <a:solidFill>
                <a:schemeClr val="tx2"/>
              </a:solidFill>
            </a:rPr>
            <a:t>Current Status</a:t>
          </a:r>
        </a:p>
        <a:p>
          <a:pPr marL="0" lvl="0" indent="0" algn="ctr" defTabSz="488950">
            <a:lnSpc>
              <a:spcPct val="100000"/>
            </a:lnSpc>
            <a:spcBef>
              <a:spcPct val="0"/>
            </a:spcBef>
            <a:spcAft>
              <a:spcPct val="35000"/>
            </a:spcAft>
            <a:buNone/>
            <a:defRPr cap="all"/>
          </a:pPr>
          <a:r>
            <a:rPr lang="en-US" sz="1100" kern="1200" dirty="0">
              <a:solidFill>
                <a:schemeClr val="tx2"/>
              </a:solidFill>
            </a:rPr>
            <a:t>Achieve </a:t>
          </a:r>
          <a:r>
            <a:rPr lang="en-US" sz="1100" b="1" kern="1200" dirty="0">
              <a:solidFill>
                <a:schemeClr val="tx2"/>
              </a:solidFill>
            </a:rPr>
            <a:t>10+x </a:t>
          </a:r>
          <a:r>
            <a:rPr lang="en-US" sz="1100" kern="1200" dirty="0">
              <a:solidFill>
                <a:schemeClr val="tx2"/>
              </a:solidFill>
            </a:rPr>
            <a:t>throughput for port related APIs</a:t>
          </a:r>
        </a:p>
        <a:p>
          <a:pPr marL="0" lvl="0" indent="0" algn="ctr" defTabSz="488950">
            <a:lnSpc>
              <a:spcPct val="100000"/>
            </a:lnSpc>
            <a:spcBef>
              <a:spcPct val="0"/>
            </a:spcBef>
            <a:spcAft>
              <a:spcPct val="35000"/>
            </a:spcAft>
            <a:buNone/>
            <a:defRPr cap="all"/>
          </a:pPr>
          <a:r>
            <a:rPr lang="en-US" sz="1100" kern="1200" dirty="0">
              <a:solidFill>
                <a:schemeClr val="tx2"/>
              </a:solidFill>
            </a:rPr>
            <a:t>Achieve </a:t>
          </a:r>
          <a:r>
            <a:rPr lang="en-US" sz="1100" b="1" kern="1200" dirty="0">
              <a:solidFill>
                <a:schemeClr val="tx2"/>
              </a:solidFill>
            </a:rPr>
            <a:t>20x</a:t>
          </a:r>
          <a:r>
            <a:rPr lang="en-US" sz="1100" kern="1200" dirty="0">
              <a:solidFill>
                <a:schemeClr val="tx2"/>
              </a:solidFill>
            </a:rPr>
            <a:t> concurrency for VM boot</a:t>
          </a:r>
        </a:p>
      </dsp:txBody>
      <dsp:txXfrm>
        <a:off x="3710925" y="2580669"/>
        <a:ext cx="3093750" cy="1665000"/>
      </dsp:txXfrm>
    </dsp:sp>
    <dsp:sp modelId="{DC1ED274-E3E3-42A5-A6F8-BEB317E9A768}">
      <dsp:nvSpPr>
        <dsp:cNvPr id="0" name=""/>
        <dsp:cNvSpPr/>
      </dsp:nvSpPr>
      <dsp:spPr>
        <a:xfrm>
          <a:off x="7949362" y="1056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626E1-0282-41E3-B4E2-3F086799077D}">
      <dsp:nvSpPr>
        <dsp:cNvPr id="0" name=""/>
        <dsp:cNvSpPr/>
      </dsp:nvSpPr>
      <dsp:spPr>
        <a:xfrm>
          <a:off x="8351550" y="5078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accent4">
              <a:lumMod val="20000"/>
              <a:lumOff val="8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C80B38B-FE79-49A5-90E1-A8309CE51A95}">
      <dsp:nvSpPr>
        <dsp:cNvPr id="0" name=""/>
        <dsp:cNvSpPr/>
      </dsp:nvSpPr>
      <dsp:spPr>
        <a:xfrm>
          <a:off x="7346081" y="2580669"/>
          <a:ext cx="3093750" cy="16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solidFill>
                <a:schemeClr val="tx2"/>
              </a:solidFill>
            </a:rPr>
            <a:t>1000x Scalability  </a:t>
          </a:r>
          <a:r>
            <a:rPr lang="en-US" sz="1100" kern="1200" dirty="0">
              <a:solidFill>
                <a:schemeClr val="tx2"/>
              </a:solidFill>
            </a:rPr>
            <a:t> Support 300,000+ physical servers and mega </a:t>
          </a:r>
          <a:r>
            <a:rPr lang="en-US" sz="1100" kern="1200" dirty="0" err="1">
              <a:solidFill>
                <a:schemeClr val="tx2"/>
              </a:solidFill>
            </a:rPr>
            <a:t>vpc</a:t>
          </a:r>
          <a:r>
            <a:rPr lang="en-US" sz="1100" kern="1200" dirty="0">
              <a:solidFill>
                <a:schemeClr val="tx2"/>
              </a:solidFill>
            </a:rPr>
            <a:t> of 100,000 ports</a:t>
          </a:r>
        </a:p>
        <a:p>
          <a:pPr marL="0" lvl="0" indent="0" algn="ctr" defTabSz="488950">
            <a:lnSpc>
              <a:spcPct val="100000"/>
            </a:lnSpc>
            <a:spcBef>
              <a:spcPct val="0"/>
            </a:spcBef>
            <a:spcAft>
              <a:spcPct val="35000"/>
            </a:spcAft>
            <a:buNone/>
            <a:defRPr cap="all"/>
          </a:pPr>
          <a:endParaRPr lang="en-US" sz="1100" kern="1200" dirty="0">
            <a:solidFill>
              <a:schemeClr val="tx2"/>
            </a:solidFill>
          </a:endParaRPr>
        </a:p>
        <a:p>
          <a:pPr marL="0" lvl="0" indent="0" algn="ctr" defTabSz="488950">
            <a:lnSpc>
              <a:spcPct val="100000"/>
            </a:lnSpc>
            <a:spcBef>
              <a:spcPct val="0"/>
            </a:spcBef>
            <a:spcAft>
              <a:spcPct val="35000"/>
            </a:spcAft>
            <a:buNone/>
            <a:defRPr cap="all"/>
          </a:pPr>
          <a:r>
            <a:rPr lang="en-US" sz="1100" u="sng" kern="1200" dirty="0">
              <a:solidFill>
                <a:schemeClr val="tx2"/>
              </a:solidFill>
            </a:rPr>
            <a:t>Current Status</a:t>
          </a:r>
        </a:p>
        <a:p>
          <a:pPr marL="0" lvl="0" indent="0" algn="ctr" defTabSz="488950">
            <a:lnSpc>
              <a:spcPct val="100000"/>
            </a:lnSpc>
            <a:spcBef>
              <a:spcPct val="0"/>
            </a:spcBef>
            <a:spcAft>
              <a:spcPct val="35000"/>
            </a:spcAft>
            <a:buNone/>
            <a:defRPr cap="all"/>
          </a:pPr>
          <a:r>
            <a:rPr lang="en-US" sz="1100" kern="1200" dirty="0">
              <a:solidFill>
                <a:schemeClr val="tx2"/>
              </a:solidFill>
            </a:rPr>
            <a:t>Set up test environment with 1,000,000 simulated nodes</a:t>
          </a:r>
        </a:p>
        <a:p>
          <a:pPr marL="0" lvl="0" indent="0" algn="ctr" defTabSz="488950">
            <a:lnSpc>
              <a:spcPct val="100000"/>
            </a:lnSpc>
            <a:spcBef>
              <a:spcPct val="0"/>
            </a:spcBef>
            <a:spcAft>
              <a:spcPct val="35000"/>
            </a:spcAft>
            <a:buNone/>
            <a:defRPr cap="all"/>
          </a:pPr>
          <a:r>
            <a:rPr lang="en-US" sz="1100" kern="1200" dirty="0">
              <a:solidFill>
                <a:schemeClr val="tx2"/>
              </a:solidFill>
            </a:rPr>
            <a:t>Validate VPC of 60,000 ports </a:t>
          </a:r>
        </a:p>
      </dsp:txBody>
      <dsp:txXfrm>
        <a:off x="7346081" y="2580669"/>
        <a:ext cx="3093750" cy="166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ACD81-F4F0-422A-9356-7DC54539E622}">
      <dsp:nvSpPr>
        <dsp:cNvPr id="0" name=""/>
        <dsp:cNvSpPr/>
      </dsp:nvSpPr>
      <dsp:spPr>
        <a:xfrm>
          <a:off x="0" y="2022"/>
          <a:ext cx="6172199" cy="10251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43CA2-2F15-49BE-92BF-4090849D9A89}">
      <dsp:nvSpPr>
        <dsp:cNvPr id="0" name=""/>
        <dsp:cNvSpPr/>
      </dsp:nvSpPr>
      <dsp:spPr>
        <a:xfrm>
          <a:off x="310115" y="232687"/>
          <a:ext cx="563846" cy="5638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F5784-368E-49A6-8628-E2FD0EEC4A15}">
      <dsp:nvSpPr>
        <dsp:cNvPr id="0" name=""/>
        <dsp:cNvSpPr/>
      </dsp:nvSpPr>
      <dsp:spPr>
        <a:xfrm>
          <a:off x="1184076" y="2022"/>
          <a:ext cx="4988123" cy="102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98" tIns="108498" rIns="108498" bIns="108498" numCol="1" spcCol="1270" anchor="ctr" anchorCtr="0">
          <a:noAutofit/>
        </a:bodyPr>
        <a:lstStyle/>
        <a:p>
          <a:pPr marL="0" lvl="0" indent="0" algn="l" defTabSz="977900">
            <a:lnSpc>
              <a:spcPct val="100000"/>
            </a:lnSpc>
            <a:spcBef>
              <a:spcPct val="0"/>
            </a:spcBef>
            <a:spcAft>
              <a:spcPct val="35000"/>
            </a:spcAft>
            <a:buNone/>
          </a:pPr>
          <a:r>
            <a:rPr lang="en-US" sz="2200" kern="1200" dirty="0" err="1"/>
            <a:t>Alcor</a:t>
          </a:r>
          <a:r>
            <a:rPr lang="en-US" sz="2200" kern="1200" dirty="0"/>
            <a:t> Routing Overview</a:t>
          </a:r>
        </a:p>
      </dsp:txBody>
      <dsp:txXfrm>
        <a:off x="1184076" y="2022"/>
        <a:ext cx="4988123" cy="1025174"/>
      </dsp:txXfrm>
    </dsp:sp>
    <dsp:sp modelId="{C5D1E191-95A4-49FF-BF44-6D52B6142321}">
      <dsp:nvSpPr>
        <dsp:cNvPr id="0" name=""/>
        <dsp:cNvSpPr/>
      </dsp:nvSpPr>
      <dsp:spPr>
        <a:xfrm>
          <a:off x="0" y="1283491"/>
          <a:ext cx="6172199" cy="10251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4B28B-E87D-4392-9575-3B83A17CB6EF}">
      <dsp:nvSpPr>
        <dsp:cNvPr id="0" name=""/>
        <dsp:cNvSpPr/>
      </dsp:nvSpPr>
      <dsp:spPr>
        <a:xfrm>
          <a:off x="310115" y="1514155"/>
          <a:ext cx="563846" cy="5638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354CFC-81AA-4EA5-9269-2E0CF71E2206}">
      <dsp:nvSpPr>
        <dsp:cNvPr id="0" name=""/>
        <dsp:cNvSpPr/>
      </dsp:nvSpPr>
      <dsp:spPr>
        <a:xfrm>
          <a:off x="1184076" y="1283491"/>
          <a:ext cx="4988123" cy="102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98" tIns="108498" rIns="108498" bIns="108498" numCol="1" spcCol="1270" anchor="ctr" anchorCtr="0">
          <a:noAutofit/>
        </a:bodyPr>
        <a:lstStyle/>
        <a:p>
          <a:pPr marL="0" lvl="0" indent="0" algn="l" defTabSz="977900">
            <a:lnSpc>
              <a:spcPct val="100000"/>
            </a:lnSpc>
            <a:spcBef>
              <a:spcPct val="0"/>
            </a:spcBef>
            <a:spcAft>
              <a:spcPct val="35000"/>
            </a:spcAft>
            <a:buNone/>
          </a:pPr>
          <a:r>
            <a:rPr lang="en-US" sz="2200" kern="1200"/>
            <a:t>Alcor Routing Innovation</a:t>
          </a:r>
        </a:p>
      </dsp:txBody>
      <dsp:txXfrm>
        <a:off x="1184076" y="1283491"/>
        <a:ext cx="4988123" cy="1025174"/>
      </dsp:txXfrm>
    </dsp:sp>
    <dsp:sp modelId="{06B96DF0-3EC9-412F-BF32-EC1EA85CEACA}">
      <dsp:nvSpPr>
        <dsp:cNvPr id="0" name=""/>
        <dsp:cNvSpPr/>
      </dsp:nvSpPr>
      <dsp:spPr>
        <a:xfrm>
          <a:off x="0" y="2564959"/>
          <a:ext cx="6172199" cy="10251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AC826-AEEA-4E6C-8500-D20D7DD49F18}">
      <dsp:nvSpPr>
        <dsp:cNvPr id="0" name=""/>
        <dsp:cNvSpPr/>
      </dsp:nvSpPr>
      <dsp:spPr>
        <a:xfrm>
          <a:off x="310115" y="2795623"/>
          <a:ext cx="563846" cy="5638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BC352-43BE-4B56-A627-C72BCCA11592}">
      <dsp:nvSpPr>
        <dsp:cNvPr id="0" name=""/>
        <dsp:cNvSpPr/>
      </dsp:nvSpPr>
      <dsp:spPr>
        <a:xfrm>
          <a:off x="1184076" y="2564959"/>
          <a:ext cx="4988123" cy="102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98" tIns="108498" rIns="108498" bIns="108498" numCol="1" spcCol="1270" anchor="ctr" anchorCtr="0">
          <a:noAutofit/>
        </a:bodyPr>
        <a:lstStyle/>
        <a:p>
          <a:pPr marL="0" lvl="0" indent="0" algn="l" defTabSz="977900">
            <a:lnSpc>
              <a:spcPct val="100000"/>
            </a:lnSpc>
            <a:spcBef>
              <a:spcPct val="0"/>
            </a:spcBef>
            <a:spcAft>
              <a:spcPct val="35000"/>
            </a:spcAft>
            <a:buNone/>
          </a:pPr>
          <a:r>
            <a:rPr lang="en-US" sz="2200" kern="1200" dirty="0"/>
            <a:t>Service Architecture and Workflow</a:t>
          </a:r>
        </a:p>
      </dsp:txBody>
      <dsp:txXfrm>
        <a:off x="1184076" y="2564959"/>
        <a:ext cx="4988123" cy="1025174"/>
      </dsp:txXfrm>
    </dsp:sp>
    <dsp:sp modelId="{1CB90300-8A12-409E-BA04-C3296364AC24}">
      <dsp:nvSpPr>
        <dsp:cNvPr id="0" name=""/>
        <dsp:cNvSpPr/>
      </dsp:nvSpPr>
      <dsp:spPr>
        <a:xfrm>
          <a:off x="0" y="3846427"/>
          <a:ext cx="6172199" cy="10251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A0C3B-19B6-475C-A768-2BD01D04DCB6}">
      <dsp:nvSpPr>
        <dsp:cNvPr id="0" name=""/>
        <dsp:cNvSpPr/>
      </dsp:nvSpPr>
      <dsp:spPr>
        <a:xfrm>
          <a:off x="310115" y="4077091"/>
          <a:ext cx="563846" cy="5638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72526C-7341-4F56-9071-260D52F0E1FF}">
      <dsp:nvSpPr>
        <dsp:cNvPr id="0" name=""/>
        <dsp:cNvSpPr/>
      </dsp:nvSpPr>
      <dsp:spPr>
        <a:xfrm>
          <a:off x="1184076" y="3846427"/>
          <a:ext cx="4988123" cy="102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98" tIns="108498" rIns="108498" bIns="108498" numCol="1" spcCol="1270" anchor="ctr" anchorCtr="0">
          <a:noAutofit/>
        </a:bodyPr>
        <a:lstStyle/>
        <a:p>
          <a:pPr marL="0" lvl="0" indent="0" algn="l" defTabSz="977900">
            <a:lnSpc>
              <a:spcPct val="100000"/>
            </a:lnSpc>
            <a:spcBef>
              <a:spcPct val="0"/>
            </a:spcBef>
            <a:spcAft>
              <a:spcPct val="35000"/>
            </a:spcAft>
            <a:buNone/>
          </a:pPr>
          <a:r>
            <a:rPr lang="en-US" sz="2200" kern="1200" dirty="0" err="1"/>
            <a:t>Alcor</a:t>
          </a:r>
          <a:r>
            <a:rPr lang="en-US" sz="2200" kern="1200" dirty="0"/>
            <a:t> Distributed Router Packet Flow</a:t>
          </a:r>
        </a:p>
      </dsp:txBody>
      <dsp:txXfrm>
        <a:off x="1184076" y="3846427"/>
        <a:ext cx="4988123" cy="102517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0.84449</cdr:x>
      <cdr:y>0.31036</cdr:y>
    </cdr:from>
    <cdr:to>
      <cdr:x>0.99462</cdr:x>
      <cdr:y>0.35887</cdr:y>
    </cdr:to>
    <cdr:sp macro="" textlink="">
      <cdr:nvSpPr>
        <cdr:cNvPr id="3" name="Rectangle 2">
          <a:extLst xmlns:a="http://schemas.openxmlformats.org/drawingml/2006/main">
            <a:ext uri="{FF2B5EF4-FFF2-40B4-BE49-F238E27FC236}">
              <a16:creationId xmlns:a16="http://schemas.microsoft.com/office/drawing/2014/main" id="{C79BDA95-7179-4E03-9DE6-0DD4EF199ACA}"/>
            </a:ext>
          </a:extLst>
        </cdr:cNvPr>
        <cdr:cNvSpPr/>
      </cdr:nvSpPr>
      <cdr:spPr>
        <a:xfrm xmlns:a="http://schemas.openxmlformats.org/drawingml/2006/main">
          <a:off x="9123522" y="1509886"/>
          <a:ext cx="1621905" cy="236010"/>
        </a:xfrm>
        <a:prstGeom xmlns:a="http://schemas.openxmlformats.org/drawingml/2006/main" prst="rect">
          <a:avLst/>
        </a:prstGeom>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r>
            <a:rPr lang="en-US" sz="1200" dirty="0"/>
            <a:t>100x port throughput</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3169920" cy="481727"/>
          </a:xfrm>
          <a:prstGeom prst="rect">
            <a:avLst/>
          </a:prstGeom>
        </p:spPr>
        <p:txBody>
          <a:bodyPr vert="horz" lIns="99048" tIns="49524" rIns="99048" bIns="49524" rtlCol="0"/>
          <a:lstStyle>
            <a:lvl1pPr algn="l">
              <a:defRPr sz="13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4143588" y="0"/>
            <a:ext cx="3169920" cy="481727"/>
          </a:xfrm>
          <a:prstGeom prst="rect">
            <a:avLst/>
          </a:prstGeom>
        </p:spPr>
        <p:txBody>
          <a:bodyPr vert="horz" lIns="99048" tIns="49524" rIns="99048" bIns="49524" rtlCol="0"/>
          <a:lstStyle>
            <a:lvl1pPr algn="r">
              <a:defRPr sz="1300"/>
            </a:lvl1pPr>
          </a:lstStyle>
          <a:p>
            <a:fld id="{A1A54248-2F7D-47AE-BD85-F8655F691659}" type="datetimeFigureOut">
              <a:rPr lang="en-US" smtClean="0"/>
              <a:t>1/6/2021</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9119475"/>
            <a:ext cx="3169920" cy="481726"/>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4143588" y="9119475"/>
            <a:ext cx="3169920" cy="481726"/>
          </a:xfrm>
          <a:prstGeom prst="rect">
            <a:avLst/>
          </a:prstGeom>
        </p:spPr>
        <p:txBody>
          <a:bodyPr vert="horz" lIns="99048" tIns="49524" rIns="99048" bIns="49524" rtlCol="0" anchor="b"/>
          <a:lstStyle>
            <a:lvl1pPr algn="r">
              <a:defRPr sz="13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143588" y="0"/>
            <a:ext cx="3169920" cy="481727"/>
          </a:xfrm>
          <a:prstGeom prst="rect">
            <a:avLst/>
          </a:prstGeom>
        </p:spPr>
        <p:txBody>
          <a:bodyPr vert="horz" lIns="99048" tIns="49524" rIns="99048" bIns="49524" rtlCol="0"/>
          <a:lstStyle>
            <a:lvl1pPr algn="r">
              <a:defRPr sz="1300"/>
            </a:lvl1pPr>
          </a:lstStyle>
          <a:p>
            <a:fld id="{7F1520C6-56AC-4B6D-AC74-4BFBEC9D5141}" type="datetimeFigureOut">
              <a:rPr lang="en-US" smtClean="0"/>
              <a:t>1/6/2021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9048" tIns="49524" rIns="99048" bIns="4952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9048" tIns="49524" rIns="99048" bIns="49524" rtlCol="0" anchor="b"/>
          <a:lstStyle>
            <a:lvl1pPr algn="r">
              <a:defRPr sz="13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27</a:t>
            </a:fld>
            <a:endParaRPr lang="en-US"/>
          </a:p>
        </p:txBody>
      </p:sp>
    </p:spTree>
    <p:extLst>
      <p:ext uri="{BB962C8B-B14F-4D97-AF65-F5344CB8AC3E}">
        <p14:creationId xmlns:p14="http://schemas.microsoft.com/office/powerpoint/2010/main" val="336740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29</a:t>
            </a:fld>
            <a:endParaRPr lang="en-US"/>
          </a:p>
        </p:txBody>
      </p:sp>
    </p:spTree>
    <p:extLst>
      <p:ext uri="{BB962C8B-B14F-4D97-AF65-F5344CB8AC3E}">
        <p14:creationId xmlns:p14="http://schemas.microsoft.com/office/powerpoint/2010/main" val="3533123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dirty="0">
                <a:latin typeface="微软雅黑" panose="020B0503020204020204" pitchFamily="34" charset="-122"/>
                <a:ea typeface="微软雅黑" panose="020B0503020204020204" pitchFamily="34" charset="-122"/>
              </a:rPr>
              <a:t>Details:</a:t>
            </a:r>
          </a:p>
          <a:p>
            <a:pPr marL="171450" indent="-1714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rPr>
              <a:t>qrouter</a:t>
            </a:r>
            <a:r>
              <a:rPr lang="en-US" altLang="zh-CN" sz="1200" b="1" dirty="0">
                <a:latin typeface="微软雅黑" panose="020B0503020204020204" pitchFamily="34" charset="-122"/>
                <a:ea typeface="微软雅黑" panose="020B0503020204020204" pitchFamily="34" charset="-122"/>
              </a:rPr>
              <a:t> namespace: </a:t>
            </a:r>
            <a:r>
              <a:rPr lang="en-US" altLang="zh-CN" sz="1200" dirty="0">
                <a:latin typeface="微软雅黑" panose="020B0503020204020204" pitchFamily="34" charset="-122"/>
                <a:ea typeface="微软雅黑" panose="020B0503020204020204" pitchFamily="34" charset="-122"/>
              </a:rPr>
              <a:t>Every tenant has one namespace on the compute host.</a:t>
            </a:r>
          </a:p>
          <a:p>
            <a:pPr marL="171450" indent="-171450">
              <a:buFont typeface="Arial" panose="020B0604020202020204" pitchFamily="34" charset="0"/>
              <a:buChar char="•"/>
            </a:pPr>
            <a:r>
              <a:rPr lang="en-US" altLang="zh-CN" sz="1200" b="1" dirty="0" err="1">
                <a:latin typeface="微软雅黑" panose="020B0503020204020204" pitchFamily="34" charset="-122"/>
                <a:ea typeface="微软雅黑" panose="020B0503020204020204" pitchFamily="34" charset="-122"/>
              </a:rPr>
              <a:t>qr</a:t>
            </a:r>
            <a:r>
              <a:rPr lang="en-US" altLang="zh-CN" sz="1200" b="1" dirty="0">
                <a:latin typeface="微软雅黑" panose="020B0503020204020204" pitchFamily="34" charset="-122"/>
                <a:ea typeface="微软雅黑" panose="020B0503020204020204" pitchFamily="34" charset="-122"/>
              </a:rPr>
              <a:t>-xxx/</a:t>
            </a:r>
            <a:r>
              <a:rPr lang="en-US" altLang="zh-CN" sz="1200" b="1" dirty="0" err="1">
                <a:latin typeface="微软雅黑" panose="020B0503020204020204" pitchFamily="34" charset="-122"/>
                <a:ea typeface="微软雅黑" panose="020B0503020204020204" pitchFamily="34" charset="-122"/>
              </a:rPr>
              <a:t>qr-yyy</a:t>
            </a:r>
            <a:r>
              <a:rPr lang="en-US" altLang="zh-CN" sz="1200" b="1"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Internal </a:t>
            </a:r>
            <a:r>
              <a:rPr lang="en-US" altLang="zh-CN" sz="1200" dirty="0" err="1">
                <a:latin typeface="微软雅黑" panose="020B0503020204020204" pitchFamily="34" charset="-122"/>
                <a:ea typeface="微软雅黑" panose="020B0503020204020204" pitchFamily="34" charset="-122"/>
              </a:rPr>
              <a:t>gw</a:t>
            </a:r>
            <a:r>
              <a:rPr lang="en-US" altLang="zh-CN" sz="1200" dirty="0">
                <a:latin typeface="微软雅黑" panose="020B0503020204020204" pitchFamily="34" charset="-122"/>
                <a:ea typeface="微软雅黑" panose="020B0503020204020204" pitchFamily="34" charset="-122"/>
              </a:rPr>
              <a:t> ports for vm1 and vm2.  </a:t>
            </a:r>
            <a:r>
              <a:rPr lang="zh-CN" altLang="en-US" sz="1200" dirty="0">
                <a:latin typeface="微软雅黑" panose="020B0503020204020204" pitchFamily="34" charset="-122"/>
                <a:ea typeface="微软雅黑" panose="020B0503020204020204" pitchFamily="34" charset="-122"/>
              </a:rPr>
              <a:t>，所有节点上的</a:t>
            </a:r>
            <a:r>
              <a:rPr lang="en-US" altLang="zh-CN" sz="1200" dirty="0" err="1">
                <a:latin typeface="微软雅黑" panose="020B0503020204020204" pitchFamily="34" charset="-122"/>
                <a:ea typeface="微软雅黑" panose="020B0503020204020204" pitchFamily="34" charset="-122"/>
              </a:rPr>
              <a:t>qr</a:t>
            </a:r>
            <a:r>
              <a:rPr lang="zh-CN" altLang="en-US" sz="1200" dirty="0">
                <a:latin typeface="微软雅黑" panose="020B0503020204020204" pitchFamily="34" charset="-122"/>
                <a:ea typeface="微软雅黑" panose="020B0503020204020204" pitchFamily="34" charset="-122"/>
              </a:rPr>
              <a:t>口网关地址的</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地址和</a:t>
            </a:r>
            <a:r>
              <a:rPr lang="en-US" altLang="zh-CN" sz="1200" dirty="0">
                <a:latin typeface="微软雅黑" panose="020B0503020204020204" pitchFamily="34" charset="-122"/>
                <a:ea typeface="微软雅黑" panose="020B0503020204020204" pitchFamily="34" charset="-122"/>
              </a:rPr>
              <a:t>mac</a:t>
            </a:r>
            <a:r>
              <a:rPr lang="zh-CN" altLang="en-US" sz="1200" dirty="0">
                <a:latin typeface="微软雅黑" panose="020B0503020204020204" pitchFamily="34" charset="-122"/>
                <a:ea typeface="微软雅黑" panose="020B0503020204020204" pitchFamily="34" charset="-122"/>
              </a:rPr>
              <a:t>地址都一样。</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所有的虚拟机、</a:t>
            </a:r>
            <a:r>
              <a:rPr lang="en-US" altLang="zh-CN" sz="1200" dirty="0" err="1">
                <a:latin typeface="微软雅黑" panose="020B0503020204020204" pitchFamily="34" charset="-122"/>
                <a:ea typeface="微软雅黑" panose="020B0503020204020204" pitchFamily="34" charset="-122"/>
              </a:rPr>
              <a:t>qr</a:t>
            </a:r>
            <a:r>
              <a:rPr lang="zh-CN" altLang="en-US" sz="1200" dirty="0">
                <a:latin typeface="微软雅黑" panose="020B0503020204020204" pitchFamily="34" charset="-122"/>
                <a:ea typeface="微软雅黑" panose="020B0503020204020204" pitchFamily="34" charset="-122"/>
              </a:rPr>
              <a:t>口的</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地址</a:t>
            </a:r>
            <a:r>
              <a:rPr lang="en-US" altLang="zh-CN" sz="1200" dirty="0">
                <a:latin typeface="微软雅黑" panose="020B0503020204020204" pitchFamily="34" charset="-122"/>
                <a:ea typeface="微软雅黑" panose="020B0503020204020204" pitchFamily="34" charset="-122"/>
              </a:rPr>
              <a:t>/mac</a:t>
            </a:r>
            <a:r>
              <a:rPr lang="zh-CN" altLang="en-US" sz="1200" dirty="0">
                <a:latin typeface="微软雅黑" panose="020B0503020204020204" pitchFamily="34" charset="-122"/>
                <a:ea typeface="微软雅黑" panose="020B0503020204020204" pitchFamily="34" charset="-122"/>
              </a:rPr>
              <a:t>地址都是由</a:t>
            </a:r>
            <a:r>
              <a:rPr lang="en-US" altLang="zh-CN" sz="1200" dirty="0">
                <a:latin typeface="微软雅黑" panose="020B0503020204020204" pitchFamily="34" charset="-122"/>
                <a:ea typeface="微软雅黑" panose="020B0503020204020204" pitchFamily="34" charset="-122"/>
              </a:rPr>
              <a:t>neutron</a:t>
            </a:r>
            <a:r>
              <a:rPr lang="zh-CN" altLang="en-US" sz="1200" dirty="0">
                <a:latin typeface="微软雅黑" panose="020B0503020204020204" pitchFamily="34" charset="-122"/>
                <a:ea typeface="微软雅黑" panose="020B0503020204020204" pitchFamily="34" charset="-122"/>
              </a:rPr>
              <a:t>分配，相关的路由和</a:t>
            </a:r>
            <a:r>
              <a:rPr lang="en-US" altLang="zh-CN" sz="1200" dirty="0" err="1">
                <a:latin typeface="微软雅黑" panose="020B0503020204020204" pitchFamily="34" charset="-122"/>
                <a:ea typeface="微软雅黑" panose="020B0503020204020204" pitchFamily="34" charset="-122"/>
              </a:rPr>
              <a:t>arp</a:t>
            </a:r>
            <a:r>
              <a:rPr lang="zh-CN" altLang="en-US" sz="1200" dirty="0">
                <a:latin typeface="微软雅黑" panose="020B0503020204020204" pitchFamily="34" charset="-122"/>
                <a:ea typeface="微软雅黑" panose="020B0503020204020204" pitchFamily="34" charset="-122"/>
              </a:rPr>
              <a:t>在</a:t>
            </a:r>
            <a:r>
              <a:rPr lang="en-US" altLang="zh-CN" sz="1200" dirty="0">
                <a:latin typeface="微软雅黑" panose="020B0503020204020204" pitchFamily="34" charset="-122"/>
                <a:ea typeface="微软雅黑" panose="020B0503020204020204" pitchFamily="34" charset="-122"/>
              </a:rPr>
              <a:t>CNA</a:t>
            </a:r>
            <a:r>
              <a:rPr lang="zh-CN" altLang="en-US" sz="1200" dirty="0">
                <a:latin typeface="微软雅黑" panose="020B0503020204020204" pitchFamily="34" charset="-122"/>
                <a:ea typeface="微软雅黑" panose="020B0503020204020204" pitchFamily="34" charset="-122"/>
              </a:rPr>
              <a:t>全部静态配死。</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ARP</a:t>
            </a:r>
            <a:r>
              <a:rPr lang="zh-CN" altLang="en-US" sz="1200" b="1" dirty="0">
                <a:latin typeface="微软雅黑" panose="020B0503020204020204" pitchFamily="34" charset="-122"/>
                <a:ea typeface="微软雅黑" panose="020B0503020204020204" pitchFamily="34" charset="-122"/>
              </a:rPr>
              <a:t>过程</a:t>
            </a:r>
            <a:r>
              <a:rPr lang="en-US" altLang="zh-CN" sz="1200" b="1" dirty="0">
                <a:latin typeface="微软雅黑" panose="020B0503020204020204" pitchFamily="34" charset="-122"/>
                <a:ea typeface="微软雅黑" panose="020B0503020204020204" pitchFamily="34" charset="-122"/>
              </a:rPr>
              <a:t>:</a:t>
            </a:r>
          </a:p>
          <a:p>
            <a:pPr marL="685800" lvl="1" indent="-228600">
              <a:buFont typeface="+mj-lt"/>
              <a:buAutoNum type="arabicPeriod"/>
            </a:pPr>
            <a:r>
              <a:rPr lang="zh-CN" altLang="en-US" sz="1200" dirty="0">
                <a:latin typeface="微软雅黑" panose="020B0503020204020204" pitchFamily="34" charset="-122"/>
                <a:ea typeface="微软雅黑" panose="020B0503020204020204" pitchFamily="34" charset="-122"/>
              </a:rPr>
              <a:t>虚拟机发出的</a:t>
            </a:r>
            <a:r>
              <a:rPr lang="en-US" altLang="zh-CN" sz="1200" dirty="0" err="1">
                <a:latin typeface="微软雅黑" panose="020B0503020204020204" pitchFamily="34" charset="-122"/>
                <a:ea typeface="微软雅黑" panose="020B0503020204020204" pitchFamily="34" charset="-122"/>
              </a:rPr>
              <a:t>arp</a:t>
            </a:r>
            <a:r>
              <a:rPr lang="zh-CN" altLang="en-US" sz="1200" dirty="0">
                <a:latin typeface="微软雅黑" panose="020B0503020204020204" pitchFamily="34" charset="-122"/>
                <a:ea typeface="微软雅黑" panose="020B0503020204020204" pitchFamily="34" charset="-122"/>
              </a:rPr>
              <a:t>，只会到本地</a:t>
            </a:r>
            <a:r>
              <a:rPr lang="en-US" altLang="zh-CN" sz="1200" dirty="0" err="1">
                <a:latin typeface="微软雅黑" panose="020B0503020204020204" pitchFamily="34" charset="-122"/>
                <a:ea typeface="微软雅黑" panose="020B0503020204020204" pitchFamily="34" charset="-122"/>
              </a:rPr>
              <a:t>qr</a:t>
            </a:r>
            <a:r>
              <a:rPr lang="zh-CN" altLang="en-US" sz="1200" dirty="0">
                <a:latin typeface="微软雅黑" panose="020B0503020204020204" pitchFamily="34" charset="-122"/>
                <a:ea typeface="微软雅黑" panose="020B0503020204020204" pitchFamily="34" charset="-122"/>
              </a:rPr>
              <a:t>网关；</a:t>
            </a:r>
            <a:endParaRPr lang="en-US" altLang="zh-CN" sz="1200" dirty="0">
              <a:latin typeface="微软雅黑" panose="020B0503020204020204" pitchFamily="34" charset="-122"/>
              <a:ea typeface="微软雅黑" panose="020B0503020204020204" pitchFamily="34" charset="-122"/>
            </a:endParaRPr>
          </a:p>
          <a:p>
            <a:pPr marL="685800" lvl="1" indent="-228600">
              <a:buFont typeface="+mj-lt"/>
              <a:buAutoNum type="arabicPeriod"/>
            </a:pPr>
            <a:r>
              <a:rPr lang="en-US" altLang="zh-CN" sz="1200" dirty="0" err="1">
                <a:latin typeface="微软雅黑" panose="020B0503020204020204" pitchFamily="34" charset="-122"/>
                <a:ea typeface="微软雅黑" panose="020B0503020204020204" pitchFamily="34" charset="-122"/>
              </a:rPr>
              <a:t>qr</a:t>
            </a:r>
            <a:r>
              <a:rPr lang="zh-CN" altLang="en-US" sz="1200" dirty="0">
                <a:latin typeface="微软雅黑" panose="020B0503020204020204" pitchFamily="34" charset="-122"/>
                <a:ea typeface="微软雅黑" panose="020B0503020204020204" pitchFamily="34" charset="-122"/>
              </a:rPr>
              <a:t>网关口发出的</a:t>
            </a:r>
            <a:r>
              <a:rPr lang="en-US" altLang="zh-CN" sz="1200" dirty="0" err="1">
                <a:latin typeface="微软雅黑" panose="020B0503020204020204" pitchFamily="34" charset="-122"/>
                <a:ea typeface="微软雅黑" panose="020B0503020204020204" pitchFamily="34" charset="-122"/>
              </a:rPr>
              <a:t>arp</a:t>
            </a:r>
            <a:r>
              <a:rPr lang="zh-CN" altLang="en-US" sz="1200" dirty="0">
                <a:latin typeface="微软雅黑" panose="020B0503020204020204" pitchFamily="34" charset="-122"/>
                <a:ea typeface="微软雅黑" panose="020B0503020204020204" pitchFamily="34" charset="-122"/>
              </a:rPr>
              <a:t>，在</a:t>
            </a:r>
            <a:r>
              <a:rPr lang="en-US" altLang="zh-CN" sz="1200" dirty="0" err="1">
                <a:latin typeface="微软雅黑" panose="020B0503020204020204" pitchFamily="34" charset="-122"/>
                <a:ea typeface="微软雅黑" panose="020B0503020204020204" pitchFamily="34" charset="-122"/>
              </a:rPr>
              <a:t>br</a:t>
            </a:r>
            <a:r>
              <a:rPr lang="en-US" altLang="zh-CN" sz="1200" dirty="0">
                <a:latin typeface="微软雅黑" panose="020B0503020204020204" pitchFamily="34" charset="-122"/>
                <a:ea typeface="微软雅黑" panose="020B0503020204020204" pitchFamily="34" charset="-122"/>
              </a:rPr>
              <a:t>-int</a:t>
            </a:r>
            <a:r>
              <a:rPr lang="zh-CN" altLang="en-US" sz="1200" dirty="0">
                <a:latin typeface="微软雅黑" panose="020B0503020204020204" pitchFamily="34" charset="-122"/>
                <a:ea typeface="微软雅黑" panose="020B0503020204020204" pitchFamily="34" charset="-122"/>
              </a:rPr>
              <a:t>上</a:t>
            </a:r>
            <a:r>
              <a:rPr lang="en-US" altLang="zh-CN" sz="1200" dirty="0">
                <a:latin typeface="微软雅黑" panose="020B0503020204020204" pitchFamily="34" charset="-122"/>
                <a:ea typeface="微软雅黑" panose="020B0503020204020204" pitchFamily="34" charset="-122"/>
              </a:rPr>
              <a:t>normal</a:t>
            </a:r>
            <a:r>
              <a:rPr lang="zh-CN" altLang="en-US" sz="1200" dirty="0">
                <a:latin typeface="微软雅黑" panose="020B0503020204020204" pitchFamily="34" charset="-122"/>
                <a:ea typeface="微软雅黑" panose="020B0503020204020204" pitchFamily="34" charset="-122"/>
              </a:rPr>
              <a:t>（为了让本地虚拟机能收到，</a:t>
            </a:r>
            <a:r>
              <a:rPr lang="en-US" altLang="zh-CN" sz="1200" dirty="0">
                <a:latin typeface="微软雅黑" panose="020B0503020204020204" pitchFamily="34" charset="-122"/>
                <a:ea typeface="微软雅黑" panose="020B0503020204020204" pitchFamily="34" charset="-122"/>
              </a:rPr>
              <a:t>br-1</a:t>
            </a:r>
            <a:r>
              <a:rPr lang="zh-CN" altLang="en-US" sz="1200" dirty="0">
                <a:latin typeface="微软雅黑" panose="020B0503020204020204" pitchFamily="34" charset="-122"/>
                <a:ea typeface="微软雅黑" panose="020B0503020204020204" pitchFamily="34" charset="-122"/>
              </a:rPr>
              <a:t>上的</a:t>
            </a:r>
            <a:r>
              <a:rPr lang="en-US" altLang="zh-CN" sz="1200" dirty="0">
                <a:latin typeface="微软雅黑" panose="020B0503020204020204" pitchFamily="34" charset="-122"/>
                <a:ea typeface="微软雅黑" panose="020B0503020204020204" pitchFamily="34" charset="-122"/>
              </a:rPr>
              <a:t>patch port</a:t>
            </a:r>
            <a:r>
              <a:rPr lang="zh-CN" altLang="en-US" sz="1200" dirty="0">
                <a:latin typeface="微软雅黑" panose="020B0503020204020204" pitchFamily="34" charset="-122"/>
                <a:ea typeface="微软雅黑" panose="020B0503020204020204" pitchFamily="34" charset="-122"/>
              </a:rPr>
              <a:t>只走公网流量），在</a:t>
            </a:r>
            <a:r>
              <a:rPr lang="en-US" altLang="zh-CN" sz="1200" dirty="0" err="1">
                <a:latin typeface="微软雅黑" panose="020B0503020204020204" pitchFamily="34" charset="-122"/>
                <a:ea typeface="微软雅黑" panose="020B0503020204020204" pitchFamily="34" charset="-122"/>
              </a:rPr>
              <a:t>br</a:t>
            </a:r>
            <a:r>
              <a:rPr lang="en-US" altLang="zh-CN" sz="1200" dirty="0">
                <a:latin typeface="微软雅黑" panose="020B0503020204020204" pitchFamily="34" charset="-122"/>
                <a:ea typeface="微软雅黑" panose="020B0503020204020204" pitchFamily="34" charset="-122"/>
              </a:rPr>
              <a:t>-tun</a:t>
            </a:r>
            <a:r>
              <a:rPr lang="zh-CN" altLang="en-US" sz="1200" dirty="0">
                <a:latin typeface="微软雅黑" panose="020B0503020204020204" pitchFamily="34" charset="-122"/>
                <a:ea typeface="微软雅黑" panose="020B0503020204020204" pitchFamily="34" charset="-122"/>
              </a:rPr>
              <a:t>上全部丢弃（不会发到物理网络）</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Communication</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Source</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VM1 sends packet normal</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to</a:t>
            </a:r>
            <a:r>
              <a:rPr lang="zh-CN" altLang="en-US"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qr</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-xxx</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qrouter</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 queries routing and static </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arp</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 destination MAC=vm2</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then forward </a:t>
            </a:r>
            <a:r>
              <a:rPr lang="en-US" altLang="zh-CN" sz="1200" dirty="0">
                <a:latin typeface="微软雅黑" panose="020B0503020204020204" pitchFamily="34" charset="-122"/>
                <a:ea typeface="微软雅黑" panose="020B0503020204020204" pitchFamily="34" charset="-122"/>
              </a:rPr>
              <a:t>packet to </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br</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-tun for </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VxLan</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 processing</a:t>
            </a:r>
          </a:p>
          <a:p>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Destination </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目的端：报文先到</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br</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-tun</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剥去</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vxlan</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，在</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br</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-int</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先转换成内部</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vlan</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走</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normal</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，然后将</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src</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 mac</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修改成</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qr-yyy</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发送到</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VM2</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39</a:t>
            </a:fld>
            <a:endParaRPr lang="en-US"/>
          </a:p>
        </p:txBody>
      </p:sp>
    </p:spTree>
    <p:extLst>
      <p:ext uri="{BB962C8B-B14F-4D97-AF65-F5344CB8AC3E}">
        <p14:creationId xmlns:p14="http://schemas.microsoft.com/office/powerpoint/2010/main" val="98983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8913" y="819150"/>
            <a:ext cx="7267576" cy="4089400"/>
          </a:xfrm>
        </p:spPr>
      </p:sp>
      <p:sp>
        <p:nvSpPr>
          <p:cNvPr id="3" name="备注占位符 2"/>
          <p:cNvSpPr>
            <a:spLocks noGrp="1"/>
          </p:cNvSpPr>
          <p:nvPr>
            <p:ph type="body" idx="1"/>
          </p:nvPr>
        </p:nvSpPr>
        <p:spPr/>
        <p:txBody>
          <a:bodyPr>
            <a:normAutofit/>
          </a:bodyPr>
          <a:lstStyle/>
          <a:p>
            <a:pPr marL="228600" indent="-228600">
              <a:buNone/>
            </a:pPr>
            <a:endParaRPr lang="zh-CN" altLang="en-US" dirty="0"/>
          </a:p>
        </p:txBody>
      </p:sp>
      <p:sp>
        <p:nvSpPr>
          <p:cNvPr id="4" name="灯片编号占位符 3"/>
          <p:cNvSpPr>
            <a:spLocks noGrp="1"/>
          </p:cNvSpPr>
          <p:nvPr>
            <p:ph type="sldNum" sz="quarter" idx="10"/>
          </p:nvPr>
        </p:nvSpPr>
        <p:spPr/>
        <p:txBody>
          <a:bodyPr/>
          <a:lstStyle/>
          <a:p>
            <a:fld id="{D08ED3C7-B855-45F9-8F3C-9FFE77B7FECC}" type="slidenum">
              <a:rPr lang="zh-CN" altLang="en-US" smtClean="0"/>
              <a:pPr/>
              <a:t>44</a:t>
            </a:fld>
            <a:endParaRPr lang="zh-CN" altLang="en-US"/>
          </a:p>
        </p:txBody>
      </p:sp>
    </p:spTree>
    <p:extLst>
      <p:ext uri="{BB962C8B-B14F-4D97-AF65-F5344CB8AC3E}">
        <p14:creationId xmlns:p14="http://schemas.microsoft.com/office/powerpoint/2010/main" val="2977884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8913" y="819150"/>
            <a:ext cx="7267576" cy="4089400"/>
          </a:xfrm>
        </p:spPr>
      </p:sp>
      <p:sp>
        <p:nvSpPr>
          <p:cNvPr id="3" name="备注占位符 2"/>
          <p:cNvSpPr>
            <a:spLocks noGrp="1"/>
          </p:cNvSpPr>
          <p:nvPr>
            <p:ph type="body" idx="1"/>
          </p:nvPr>
        </p:nvSpPr>
        <p:spPr/>
        <p:txBody>
          <a:bodyPr>
            <a:normAutofit/>
          </a:bodyPr>
          <a:lstStyle/>
          <a:p>
            <a:pPr marL="228600" indent="-228600">
              <a:buNone/>
            </a:pPr>
            <a:endParaRPr lang="zh-CN" altLang="en-US" dirty="0"/>
          </a:p>
        </p:txBody>
      </p:sp>
      <p:sp>
        <p:nvSpPr>
          <p:cNvPr id="4" name="灯片编号占位符 3"/>
          <p:cNvSpPr>
            <a:spLocks noGrp="1"/>
          </p:cNvSpPr>
          <p:nvPr>
            <p:ph type="sldNum" sz="quarter" idx="10"/>
          </p:nvPr>
        </p:nvSpPr>
        <p:spPr/>
        <p:txBody>
          <a:bodyPr/>
          <a:lstStyle/>
          <a:p>
            <a:fld id="{D08ED3C7-B855-45F9-8F3C-9FFE77B7FECC}" type="slidenum">
              <a:rPr lang="zh-CN" altLang="en-US" smtClean="0"/>
              <a:pPr/>
              <a:t>45</a:t>
            </a:fld>
            <a:endParaRPr lang="zh-CN" altLang="en-US"/>
          </a:p>
        </p:txBody>
      </p:sp>
    </p:spTree>
    <p:extLst>
      <p:ext uri="{BB962C8B-B14F-4D97-AF65-F5344CB8AC3E}">
        <p14:creationId xmlns:p14="http://schemas.microsoft.com/office/powerpoint/2010/main" val="1065878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88913" y="819150"/>
            <a:ext cx="7267576" cy="4089400"/>
          </a:xfrm>
        </p:spPr>
      </p:sp>
      <p:sp>
        <p:nvSpPr>
          <p:cNvPr id="3" name="备注占位符 2"/>
          <p:cNvSpPr>
            <a:spLocks noGrp="1"/>
          </p:cNvSpPr>
          <p:nvPr>
            <p:ph type="body" idx="1"/>
          </p:nvPr>
        </p:nvSpPr>
        <p:spPr/>
        <p:txBody>
          <a:bodyPr>
            <a:normAutofit/>
          </a:bodyPr>
          <a:lstStyle/>
          <a:p>
            <a:pPr marL="228600" indent="-228600">
              <a:buNone/>
            </a:pPr>
            <a:endParaRPr lang="zh-CN" altLang="en-US" dirty="0"/>
          </a:p>
        </p:txBody>
      </p:sp>
      <p:sp>
        <p:nvSpPr>
          <p:cNvPr id="4" name="灯片编号占位符 3"/>
          <p:cNvSpPr>
            <a:spLocks noGrp="1"/>
          </p:cNvSpPr>
          <p:nvPr>
            <p:ph type="sldNum" sz="quarter" idx="10"/>
          </p:nvPr>
        </p:nvSpPr>
        <p:spPr/>
        <p:txBody>
          <a:bodyPr/>
          <a:lstStyle/>
          <a:p>
            <a:fld id="{D08ED3C7-B855-45F9-8F3C-9FFE77B7FECC}" type="slidenum">
              <a:rPr lang="zh-CN" altLang="en-US" smtClean="0"/>
              <a:pPr/>
              <a:t>46</a:t>
            </a:fld>
            <a:endParaRPr lang="zh-CN" altLang="en-US"/>
          </a:p>
        </p:txBody>
      </p:sp>
    </p:spTree>
    <p:extLst>
      <p:ext uri="{BB962C8B-B14F-4D97-AF65-F5344CB8AC3E}">
        <p14:creationId xmlns:p14="http://schemas.microsoft.com/office/powerpoint/2010/main" val="40980072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endParaRPr lang="zh-CN" altLang="zh-CN" sz="4800" dirty="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12" y="228600"/>
            <a:ext cx="11582401" cy="863600"/>
          </a:xfrm>
        </p:spPr>
        <p:txBody>
          <a:bodyPr anchor="t" anchorCtr="0">
            <a:noAutofit/>
          </a:bodyPr>
          <a:lstStyle>
            <a:lvl1pPr>
              <a:defRPr sz="5098" cap="none" spc="-129"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101604" y="6586972"/>
            <a:ext cx="1016000" cy="219456"/>
          </a:xfrm>
          <a:prstGeom prst="rect">
            <a:avLst/>
          </a:prstGeom>
        </p:spPr>
        <p:txBody>
          <a:bodyPr lIns="86465" tIns="43234" rIns="86465" bIns="43234"/>
          <a:lstStyle>
            <a:lvl1pPr defTabSz="1168709" fontAlgn="auto">
              <a:spcBef>
                <a:spcPts val="0"/>
              </a:spcBef>
              <a:spcAft>
                <a:spcPts val="0"/>
              </a:spcAft>
              <a:defRPr/>
            </a:lvl1pPr>
          </a:lstStyle>
          <a:p>
            <a:fld id="{D8556E56-BCD3-4981-BA98-3AB9C4EF7216}" type="datetimeFigureOut">
              <a:rPr lang="en-US" sz="2299" smtClean="0">
                <a:solidFill>
                  <a:srgbClr val="292929"/>
                </a:solidFill>
                <a:latin typeface="FrutigerNext LT Regular"/>
              </a:rPr>
              <a:pPr/>
              <a:t>1/6/2021</a:t>
            </a:fld>
            <a:endParaRPr lang="en-US" sz="2299" dirty="0">
              <a:solidFill>
                <a:srgbClr val="292929"/>
              </a:solidFill>
              <a:latin typeface="FrutigerNext LT Regular"/>
            </a:endParaRPr>
          </a:p>
        </p:txBody>
      </p:sp>
      <p:sp>
        <p:nvSpPr>
          <p:cNvPr id="5" name="Footer Placeholder 4"/>
          <p:cNvSpPr>
            <a:spLocks noGrp="1"/>
          </p:cNvSpPr>
          <p:nvPr>
            <p:ph type="ftr" sz="quarter" idx="11"/>
          </p:nvPr>
        </p:nvSpPr>
        <p:spPr>
          <a:xfrm>
            <a:off x="1219200" y="6586972"/>
            <a:ext cx="9753600" cy="219456"/>
          </a:xfrm>
          <a:prstGeom prst="rect">
            <a:avLst/>
          </a:prstGeom>
        </p:spPr>
        <p:txBody>
          <a:bodyPr lIns="91412" tIns="45706" rIns="91412" bIns="45706"/>
          <a:lstStyle>
            <a:lvl1pPr defTabSz="1168709">
              <a:defRPr/>
            </a:lvl1pPr>
          </a:lstStyle>
          <a:p>
            <a:endParaRPr lang="en-US" dirty="0">
              <a:solidFill>
                <a:srgbClr val="292929"/>
              </a:solidFill>
            </a:endParaRPr>
          </a:p>
        </p:txBody>
      </p:sp>
      <p:sp>
        <p:nvSpPr>
          <p:cNvPr id="6" name="Slide Number Placeholder 5"/>
          <p:cNvSpPr>
            <a:spLocks noGrp="1"/>
          </p:cNvSpPr>
          <p:nvPr>
            <p:ph type="sldNum" sz="quarter" idx="12"/>
          </p:nvPr>
        </p:nvSpPr>
        <p:spPr>
          <a:xfrm>
            <a:off x="11074402" y="6586972"/>
            <a:ext cx="1016000" cy="219456"/>
          </a:xfrm>
          <a:prstGeom prst="rect">
            <a:avLst/>
          </a:prstGeom>
        </p:spPr>
        <p:txBody>
          <a:bodyPr lIns="91412" tIns="45706" rIns="91412" bIns="45706"/>
          <a:lstStyle>
            <a:lvl1pPr defTabSz="1168709">
              <a:defRPr/>
            </a:lvl1pPr>
          </a:lstStyle>
          <a:p>
            <a:fld id="{701EF8F4-3127-4F0B-9FA1-9C31610D72B1}" type="slidenum">
              <a:rPr lang="en-US" smtClean="0">
                <a:solidFill>
                  <a:srgbClr val="292929"/>
                </a:solidFill>
              </a:rPr>
              <a:pPr/>
              <a:t>‹#›</a:t>
            </a:fld>
            <a:endParaRPr lang="en-US" dirty="0">
              <a:solidFill>
                <a:srgbClr val="292929"/>
              </a:solidFill>
            </a:endParaRPr>
          </a:p>
        </p:txBody>
      </p:sp>
    </p:spTree>
    <p:extLst>
      <p:ext uri="{BB962C8B-B14F-4D97-AF65-F5344CB8AC3E}">
        <p14:creationId xmlns:p14="http://schemas.microsoft.com/office/powerpoint/2010/main" val="2319132425"/>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20"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github.com/futurewei-cloud/alcor/releases/tag/v0.8-alpha"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futurewei-cloud/alcor/releases/tag/v0.10-alpha"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4.x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0.JPG"/><Relationship Id="rId1" Type="http://schemas.openxmlformats.org/officeDocument/2006/relationships/slideLayout" Target="../slideLayouts/slideLayout14.xml"/><Relationship Id="rId5" Type="http://schemas.openxmlformats.org/officeDocument/2006/relationships/image" Target="../media/image32.JPG"/><Relationship Id="rId4" Type="http://schemas.openxmlformats.org/officeDocument/2006/relationships/image" Target="../media/image31.wmf"/></Relationships>
</file>

<file path=ppt/slides/_rels/slide19.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chart" Target="../charts/chart1.xml"/><Relationship Id="rId1" Type="http://schemas.openxmlformats.org/officeDocument/2006/relationships/slideLayout" Target="../slideLayouts/slideLayout11.xml"/><Relationship Id="rId6" Type="http://schemas.openxmlformats.org/officeDocument/2006/relationships/image" Target="../media/image34.wmf"/><Relationship Id="rId5" Type="http://schemas.openxmlformats.org/officeDocument/2006/relationships/oleObject" Target="../embeddings/oleObject4.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7.bin"/><Relationship Id="rId1" Type="http://schemas.openxmlformats.org/officeDocument/2006/relationships/slideLayout" Target="../slideLayouts/slideLayout11.xml"/><Relationship Id="rId6" Type="http://schemas.openxmlformats.org/officeDocument/2006/relationships/oleObject" Target="../embeddings/oleObject9.bin"/><Relationship Id="rId5" Type="http://schemas.openxmlformats.org/officeDocument/2006/relationships/image" Target="../media/image38.wmf"/><Relationship Id="rId4"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chart" Target="../charts/chart3.xml"/><Relationship Id="rId1" Type="http://schemas.openxmlformats.org/officeDocument/2006/relationships/slideLayout" Target="../slideLayouts/slideLayout11.xml"/><Relationship Id="rId6" Type="http://schemas.openxmlformats.org/officeDocument/2006/relationships/image" Target="../media/image44.wmf"/><Relationship Id="rId5" Type="http://schemas.openxmlformats.org/officeDocument/2006/relationships/oleObject" Target="../embeddings/oleObject12.bin"/><Relationship Id="rId4" Type="http://schemas.openxmlformats.org/officeDocument/2006/relationships/image" Target="../media/image43.wmf"/></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48.wmf"/><Relationship Id="rId4"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futurewei-cloud/alcor/blob/master/docs/modules/ROOT/pages/deploy_related/deployment.adoc" TargetMode="Externa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wiki.openstack.org/wiki/File:Router-add-interface-flow-that-triggers-different-Plugins-agents.png" TargetMode="External"/><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futurewei-cloud/alcor/blob/master/docs/modules/ROOT/pages/mgmt_services/route_manager.adoc" TargetMode="External"/><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futurewei-cloud/alcor/blob/master/docs/modules/ROOT/pages/mgmt_services/route_manager.adoc" TargetMode="External"/><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futurewei-cloud/alcor/blob/master/docs/modules/ROOT/pages/mgmt_services/route_manager.adoc"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mailto:lxie@futurewei.com" TargetMode="External"/><Relationship Id="rId2" Type="http://schemas.openxmlformats.org/officeDocument/2006/relationships/hyperlink" Target="https://github.com/futurewei-cloud/alcor/blob/master/docs/visionary_design/table_of_content.adoc" TargetMode="External"/><Relationship Id="rId1" Type="http://schemas.openxmlformats.org/officeDocument/2006/relationships/slideLayout" Target="../slideLayouts/slideLayout20.xml"/><Relationship Id="rId4" Type="http://schemas.openxmlformats.org/officeDocument/2006/relationships/hyperlink" Target="https://alcor-networking.slack.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p:txBody>
          <a:bodyPr/>
          <a:lstStyle/>
          <a:p>
            <a:r>
              <a:rPr lang="en-US" dirty="0" err="1"/>
              <a:t>Alcor</a:t>
            </a:r>
            <a:r>
              <a:rPr lang="en-US" dirty="0"/>
              <a:t> Project Update</a:t>
            </a:r>
          </a:p>
        </p:txBody>
      </p:sp>
      <p:sp>
        <p:nvSpPr>
          <p:cNvPr id="2" name="Subtitle 1">
            <a:extLst>
              <a:ext uri="{FF2B5EF4-FFF2-40B4-BE49-F238E27FC236}">
                <a16:creationId xmlns:a16="http://schemas.microsoft.com/office/drawing/2014/main" id="{5D7BEF25-8D84-4B14-A5F8-DCA11DFC3DA5}"/>
              </a:ext>
            </a:extLst>
          </p:cNvPr>
          <p:cNvSpPr>
            <a:spLocks noGrp="1"/>
          </p:cNvSpPr>
          <p:nvPr>
            <p:ph type="subTitle" idx="1"/>
          </p:nvPr>
        </p:nvSpPr>
        <p:spPr/>
        <p:txBody>
          <a:bodyPr/>
          <a:lstStyle/>
          <a:p>
            <a:r>
              <a:rPr lang="en-US" dirty="0" err="1"/>
              <a:t>Alcor</a:t>
            </a:r>
            <a:r>
              <a:rPr lang="en-US" dirty="0"/>
              <a:t> Team</a:t>
            </a:r>
          </a:p>
          <a:p>
            <a:r>
              <a:rPr lang="en-US" dirty="0"/>
              <a:t>Dec. 20, 2020</a:t>
            </a:r>
          </a:p>
        </p:txBody>
      </p:sp>
    </p:spTree>
    <p:extLst>
      <p:ext uri="{BB962C8B-B14F-4D97-AF65-F5344CB8AC3E}">
        <p14:creationId xmlns:p14="http://schemas.microsoft.com/office/powerpoint/2010/main" val="2679932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030B-79F4-43FB-ADDC-4F665F42613A}"/>
              </a:ext>
            </a:extLst>
          </p:cNvPr>
          <p:cNvSpPr>
            <a:spLocks noGrp="1"/>
          </p:cNvSpPr>
          <p:nvPr>
            <p:ph type="title"/>
          </p:nvPr>
        </p:nvSpPr>
        <p:spPr>
          <a:xfrm>
            <a:off x="838200" y="365126"/>
            <a:ext cx="10515600" cy="608142"/>
          </a:xfrm>
        </p:spPr>
        <p:txBody>
          <a:bodyPr/>
          <a:lstStyle/>
          <a:p>
            <a:r>
              <a:rPr lang="en-US" dirty="0" err="1">
                <a:solidFill>
                  <a:schemeClr val="tx2"/>
                </a:solidFill>
              </a:rPr>
              <a:t>Alcor</a:t>
            </a:r>
            <a:r>
              <a:rPr lang="en-US" dirty="0">
                <a:solidFill>
                  <a:schemeClr val="tx2"/>
                </a:solidFill>
              </a:rPr>
              <a:t> Component Snapshot</a:t>
            </a:r>
          </a:p>
        </p:txBody>
      </p:sp>
      <p:sp>
        <p:nvSpPr>
          <p:cNvPr id="4" name="Footer Placeholder 3">
            <a:extLst>
              <a:ext uri="{FF2B5EF4-FFF2-40B4-BE49-F238E27FC236}">
                <a16:creationId xmlns:a16="http://schemas.microsoft.com/office/drawing/2014/main" id="{20669B7A-2E43-46C6-BC49-7551AFFFCFA9}"/>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CB458EDA-87EC-4758-852A-027CBE393D92}"/>
              </a:ext>
            </a:extLst>
          </p:cNvPr>
          <p:cNvSpPr>
            <a:spLocks noGrp="1"/>
          </p:cNvSpPr>
          <p:nvPr>
            <p:ph type="sldNum" sz="quarter" idx="12"/>
          </p:nvPr>
        </p:nvSpPr>
        <p:spPr/>
        <p:txBody>
          <a:bodyPr/>
          <a:lstStyle/>
          <a:p>
            <a:fld id="{3B917CB5-27BD-4ECA-9D86-80D4B900A204}" type="slidenum">
              <a:rPr lang="en-US" smtClean="0"/>
              <a:t>10</a:t>
            </a:fld>
            <a:endParaRPr lang="en-US"/>
          </a:p>
        </p:txBody>
      </p:sp>
      <p:pic>
        <p:nvPicPr>
          <p:cNvPr id="6" name="Picture 5" descr="A screenshot of a video game&#10;&#10;Description automatically generated">
            <a:extLst>
              <a:ext uri="{FF2B5EF4-FFF2-40B4-BE49-F238E27FC236}">
                <a16:creationId xmlns:a16="http://schemas.microsoft.com/office/drawing/2014/main" id="{7EF832CF-ED8F-4365-B6B9-FEFC4BBE5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181" y="963776"/>
            <a:ext cx="6666479" cy="5382619"/>
          </a:xfrm>
          <a:prstGeom prst="rect">
            <a:avLst/>
          </a:prstGeom>
        </p:spPr>
      </p:pic>
    </p:spTree>
    <p:extLst>
      <p:ext uri="{BB962C8B-B14F-4D97-AF65-F5344CB8AC3E}">
        <p14:creationId xmlns:p14="http://schemas.microsoft.com/office/powerpoint/2010/main" val="2603507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030B-79F4-43FB-ADDC-4F665F42613A}"/>
              </a:ext>
            </a:extLst>
          </p:cNvPr>
          <p:cNvSpPr>
            <a:spLocks noGrp="1"/>
          </p:cNvSpPr>
          <p:nvPr>
            <p:ph type="title"/>
          </p:nvPr>
        </p:nvSpPr>
        <p:spPr>
          <a:xfrm>
            <a:off x="283736" y="457200"/>
            <a:ext cx="5051556" cy="577312"/>
          </a:xfrm>
        </p:spPr>
        <p:txBody>
          <a:bodyPr vert="horz" lIns="91440" tIns="45720" rIns="91440" bIns="45720" rtlCol="0" anchor="b">
            <a:normAutofit/>
          </a:bodyPr>
          <a:lstStyle/>
          <a:p>
            <a:r>
              <a:rPr lang="en-US" sz="3000" kern="1200" dirty="0">
                <a:solidFill>
                  <a:schemeClr val="tx2"/>
                </a:solidFill>
                <a:latin typeface="+mj-lt"/>
                <a:ea typeface="+mj-ea"/>
                <a:cs typeface="+mj-cs"/>
              </a:rPr>
              <a:t>08/30 Development Status</a:t>
            </a:r>
          </a:p>
        </p:txBody>
      </p:sp>
      <p:sp>
        <p:nvSpPr>
          <p:cNvPr id="14" name="Content Placeholder 2">
            <a:extLst>
              <a:ext uri="{FF2B5EF4-FFF2-40B4-BE49-F238E27FC236}">
                <a16:creationId xmlns:a16="http://schemas.microsoft.com/office/drawing/2014/main" id="{A61BB8C8-694D-483C-85AA-1EF1B7DB6267}"/>
              </a:ext>
            </a:extLst>
          </p:cNvPr>
          <p:cNvSpPr txBox="1">
            <a:spLocks/>
          </p:cNvSpPr>
          <p:nvPr/>
        </p:nvSpPr>
        <p:spPr>
          <a:xfrm>
            <a:off x="321590" y="1077132"/>
            <a:ext cx="5273298" cy="5176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t>08/30 Release: </a:t>
            </a:r>
            <a:r>
              <a:rPr lang="en-US" sz="1100" dirty="0">
                <a:hlinkClick r:id="rId2"/>
              </a:rPr>
              <a:t>https://github.com/futurewei-cloud/alcor/releases/tag/v0.8-alpha</a:t>
            </a:r>
            <a:endParaRPr lang="en-US" sz="1100" dirty="0"/>
          </a:p>
          <a:p>
            <a:pPr marL="0" indent="0">
              <a:buNone/>
            </a:pPr>
            <a:endParaRPr lang="en-US" sz="1600" dirty="0"/>
          </a:p>
          <a:p>
            <a:pPr>
              <a:buFont typeface="Wingdings" panose="05000000000000000000" pitchFamily="2" charset="2"/>
              <a:buChar char="ü"/>
            </a:pPr>
            <a:r>
              <a:rPr lang="en-US" sz="1600" kern="1200" dirty="0">
                <a:solidFill>
                  <a:schemeClr val="tx2"/>
                </a:solidFill>
                <a:latin typeface="+mn-lt"/>
                <a:ea typeface="+mn-ea"/>
                <a:cs typeface="+mn-cs"/>
              </a:rPr>
              <a:t>11 </a:t>
            </a:r>
            <a:r>
              <a:rPr lang="en-US" sz="1600" dirty="0">
                <a:solidFill>
                  <a:schemeClr val="tx2"/>
                </a:solidFill>
              </a:rPr>
              <a:t>m</a:t>
            </a:r>
            <a:r>
              <a:rPr lang="en-US" sz="1600" kern="1200" dirty="0">
                <a:solidFill>
                  <a:schemeClr val="tx2"/>
                </a:solidFill>
                <a:latin typeface="+mn-lt"/>
                <a:ea typeface="+mn-ea"/>
                <a:cs typeface="+mn-cs"/>
              </a:rPr>
              <a:t>icroservices </a:t>
            </a:r>
            <a:r>
              <a:rPr lang="en-US" sz="1600" dirty="0">
                <a:solidFill>
                  <a:schemeClr val="tx2"/>
                </a:solidFill>
              </a:rPr>
              <a:t>d</a:t>
            </a:r>
            <a:r>
              <a:rPr lang="en-US" sz="1600" kern="1200" dirty="0">
                <a:solidFill>
                  <a:schemeClr val="tx2"/>
                </a:solidFill>
                <a:latin typeface="+mn-lt"/>
                <a:ea typeface="+mn-ea"/>
                <a:cs typeface="+mn-cs"/>
              </a:rPr>
              <a:t>elivered</a:t>
            </a:r>
          </a:p>
          <a:p>
            <a:pPr>
              <a:buFont typeface="Wingdings" panose="05000000000000000000" pitchFamily="2" charset="2"/>
              <a:buChar char="ü"/>
            </a:pPr>
            <a:r>
              <a:rPr lang="en-US" sz="1600" dirty="0" err="1">
                <a:solidFill>
                  <a:schemeClr val="tx2"/>
                </a:solidFill>
              </a:rPr>
              <a:t>g</a:t>
            </a:r>
            <a:r>
              <a:rPr lang="en-US" sz="1600" kern="1200" dirty="0" err="1">
                <a:solidFill>
                  <a:schemeClr val="tx2"/>
                </a:solidFill>
                <a:latin typeface="+mn-lt"/>
                <a:ea typeface="+mn-ea"/>
                <a:cs typeface="+mn-cs"/>
              </a:rPr>
              <a:t>RPC</a:t>
            </a:r>
            <a:r>
              <a:rPr lang="en-US" sz="1600" kern="1200" dirty="0">
                <a:solidFill>
                  <a:schemeClr val="tx2"/>
                </a:solidFill>
                <a:latin typeface="+mn-lt"/>
                <a:ea typeface="+mn-ea"/>
                <a:cs typeface="+mn-cs"/>
              </a:rPr>
              <a:t> fast path enabled</a:t>
            </a:r>
          </a:p>
          <a:p>
            <a:pPr>
              <a:buFont typeface="Wingdings" panose="05000000000000000000" pitchFamily="2" charset="2"/>
              <a:buChar char="ü"/>
            </a:pPr>
            <a:r>
              <a:rPr lang="en-US" sz="1600" kern="1200" dirty="0">
                <a:solidFill>
                  <a:schemeClr val="tx2"/>
                </a:solidFill>
                <a:latin typeface="+mn-lt"/>
                <a:ea typeface="+mn-ea"/>
                <a:cs typeface="+mn-cs"/>
              </a:rPr>
              <a:t>E2E integrated with OpenStack Nova, </a:t>
            </a:r>
            <a:r>
              <a:rPr lang="en-US" sz="1600" kern="1200" dirty="0" err="1">
                <a:solidFill>
                  <a:schemeClr val="tx2"/>
                </a:solidFill>
                <a:latin typeface="+mn-lt"/>
                <a:ea typeface="+mn-ea"/>
                <a:cs typeface="+mn-cs"/>
              </a:rPr>
              <a:t>KeyStone</a:t>
            </a:r>
            <a:r>
              <a:rPr lang="en-US" sz="1600" kern="1200" dirty="0">
                <a:solidFill>
                  <a:schemeClr val="tx2"/>
                </a:solidFill>
                <a:latin typeface="+mn-lt"/>
                <a:ea typeface="+mn-ea"/>
                <a:cs typeface="+mn-cs"/>
              </a:rPr>
              <a:t>, Horizon UI and CLI </a:t>
            </a:r>
          </a:p>
          <a:p>
            <a:pPr>
              <a:buFont typeface="Wingdings" panose="05000000000000000000" pitchFamily="2" charset="2"/>
              <a:buChar char="ü"/>
            </a:pPr>
            <a:r>
              <a:rPr lang="en-US" sz="1600" kern="1200" dirty="0">
                <a:solidFill>
                  <a:schemeClr val="tx2"/>
                </a:solidFill>
                <a:latin typeface="+mn-lt"/>
                <a:ea typeface="+mn-ea"/>
                <a:cs typeface="+mn-cs"/>
              </a:rPr>
              <a:t>Preliminary performance compared with Neutron including E2E booting VM and attaching ports</a:t>
            </a:r>
          </a:p>
          <a:p>
            <a:pPr>
              <a:buFont typeface="Wingdings" panose="05000000000000000000" pitchFamily="2" charset="2"/>
              <a:buChar char="ü"/>
            </a:pPr>
            <a:r>
              <a:rPr lang="en-US" sz="1600" dirty="0">
                <a:solidFill>
                  <a:schemeClr val="tx2"/>
                </a:solidFill>
              </a:rPr>
              <a:t>Migration plan from Neutron to </a:t>
            </a:r>
            <a:r>
              <a:rPr lang="en-US" sz="1600" dirty="0" err="1">
                <a:solidFill>
                  <a:schemeClr val="tx2"/>
                </a:solidFill>
              </a:rPr>
              <a:t>Alcor</a:t>
            </a:r>
            <a:r>
              <a:rPr lang="en-US" sz="1600" dirty="0">
                <a:solidFill>
                  <a:schemeClr val="tx2"/>
                </a:solidFill>
              </a:rPr>
              <a:t> is ready</a:t>
            </a:r>
            <a:endParaRPr lang="en-US" sz="1600" kern="1200" dirty="0">
              <a:solidFill>
                <a:schemeClr val="tx2"/>
              </a:solidFill>
              <a:latin typeface="+mn-lt"/>
              <a:ea typeface="+mn-ea"/>
              <a:cs typeface="+mn-cs"/>
            </a:endParaRPr>
          </a:p>
          <a:p>
            <a:pPr marL="0" indent="0">
              <a:buNone/>
            </a:pPr>
            <a:endParaRPr lang="en-US" sz="1600" kern="1200" dirty="0">
              <a:latin typeface="+mn-lt"/>
              <a:ea typeface="+mn-ea"/>
              <a:cs typeface="+mn-cs"/>
            </a:endParaRPr>
          </a:p>
          <a:p>
            <a:pPr marL="0" indent="0">
              <a:buNone/>
            </a:pPr>
            <a:endParaRPr lang="en-US" sz="1600" dirty="0"/>
          </a:p>
          <a:p>
            <a:pPr marL="0" indent="0">
              <a:buNone/>
            </a:pPr>
            <a:endParaRPr lang="en-US" sz="1600" kern="1200" dirty="0">
              <a:latin typeface="+mn-lt"/>
              <a:ea typeface="+mn-ea"/>
              <a:cs typeface="+mn-cs"/>
            </a:endParaRPr>
          </a:p>
          <a:p>
            <a:pPr marL="0" indent="0">
              <a:buNone/>
            </a:pPr>
            <a:endParaRPr lang="en-US" sz="1600" kern="1200" dirty="0">
              <a:latin typeface="+mn-lt"/>
              <a:ea typeface="+mn-ea"/>
              <a:cs typeface="+mn-cs"/>
            </a:endParaRPr>
          </a:p>
          <a:p>
            <a:pPr marL="0" indent="0">
              <a:buNone/>
            </a:pPr>
            <a:endParaRPr lang="en-US" sz="1600" kern="1200" dirty="0">
              <a:latin typeface="+mn-lt"/>
              <a:ea typeface="+mn-ea"/>
              <a:cs typeface="+mn-cs"/>
            </a:endParaRPr>
          </a:p>
          <a:p>
            <a:pPr marL="0" indent="0">
              <a:buNone/>
            </a:pPr>
            <a:endParaRPr lang="en-US" sz="1600" kern="1200" dirty="0">
              <a:latin typeface="+mn-lt"/>
              <a:ea typeface="+mn-ea"/>
              <a:cs typeface="+mn-cs"/>
            </a:endParaRPr>
          </a:p>
          <a:p>
            <a:pPr marL="0" indent="0">
              <a:buNone/>
            </a:pPr>
            <a:endParaRPr lang="en-US" sz="1600" kern="1200" dirty="0">
              <a:latin typeface="+mn-lt"/>
              <a:ea typeface="+mn-ea"/>
              <a:cs typeface="+mn-cs"/>
            </a:endParaRPr>
          </a:p>
        </p:txBody>
      </p:sp>
      <p:sp>
        <p:nvSpPr>
          <p:cNvPr id="4" name="Footer Placeholder 3">
            <a:extLst>
              <a:ext uri="{FF2B5EF4-FFF2-40B4-BE49-F238E27FC236}">
                <a16:creationId xmlns:a16="http://schemas.microsoft.com/office/drawing/2014/main" id="{20669B7A-2E43-46C6-BC49-7551AFFFCFA9}"/>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dirty="0">
                <a:latin typeface="+mn-lt"/>
                <a:ea typeface="+mn-ea"/>
                <a:cs typeface="+mn-cs"/>
              </a:rPr>
              <a:t>FUTUREWEI INTERNAL</a:t>
            </a:r>
          </a:p>
        </p:txBody>
      </p:sp>
      <p:sp>
        <p:nvSpPr>
          <p:cNvPr id="5" name="Slide Number Placeholder 4">
            <a:extLst>
              <a:ext uri="{FF2B5EF4-FFF2-40B4-BE49-F238E27FC236}">
                <a16:creationId xmlns:a16="http://schemas.microsoft.com/office/drawing/2014/main" id="{CB458EDA-87EC-4758-852A-027CBE393D92}"/>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11</a:t>
            </a:fld>
            <a:endParaRPr lang="en-US"/>
          </a:p>
        </p:txBody>
      </p:sp>
      <p:pic>
        <p:nvPicPr>
          <p:cNvPr id="10" name="Picture 9" descr="A picture containing monitor, screenshot, sitting, large&#10;&#10;Description automatically generated">
            <a:extLst>
              <a:ext uri="{FF2B5EF4-FFF2-40B4-BE49-F238E27FC236}">
                <a16:creationId xmlns:a16="http://schemas.microsoft.com/office/drawing/2014/main" id="{A77A6898-0813-4AF7-A59A-36AA8E969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515" y="436638"/>
            <a:ext cx="6277749" cy="5900264"/>
          </a:xfrm>
          <a:prstGeom prst="rect">
            <a:avLst/>
          </a:prstGeom>
        </p:spPr>
      </p:pic>
    </p:spTree>
    <p:extLst>
      <p:ext uri="{BB962C8B-B14F-4D97-AF65-F5344CB8AC3E}">
        <p14:creationId xmlns:p14="http://schemas.microsoft.com/office/powerpoint/2010/main" val="86523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D93E633B-F2AF-4A4B-87D1-BDE5BA2675E1}"/>
              </a:ext>
            </a:extLst>
          </p:cNvPr>
          <p:cNvSpPr>
            <a:spLocks noGrp="1"/>
          </p:cNvSpPr>
          <p:nvPr>
            <p:ph type="body" sz="half" idx="2"/>
          </p:nvPr>
        </p:nvSpPr>
        <p:spPr>
          <a:xfrm>
            <a:off x="278589" y="891673"/>
            <a:ext cx="4922585" cy="5317648"/>
          </a:xfrm>
        </p:spPr>
        <p:txBody>
          <a:bodyPr>
            <a:normAutofit fontScale="55000" lnSpcReduction="20000"/>
          </a:bodyPr>
          <a:lstStyle/>
          <a:p>
            <a:pPr>
              <a:lnSpc>
                <a:spcPct val="120000"/>
              </a:lnSpc>
              <a:spcBef>
                <a:spcPts val="300"/>
              </a:spcBef>
            </a:pPr>
            <a:r>
              <a:rPr lang="en-US" sz="2000" dirty="0"/>
              <a:t>Release: </a:t>
            </a:r>
            <a:r>
              <a:rPr lang="en-US" sz="2000" dirty="0">
                <a:hlinkClick r:id="rId2"/>
              </a:rPr>
              <a:t>https://github.com/futurewei-cloud/alcor/releases/tag/v0.10-alpha</a:t>
            </a:r>
            <a:endParaRPr lang="en-US" sz="2000" dirty="0"/>
          </a:p>
          <a:p>
            <a:pPr>
              <a:lnSpc>
                <a:spcPct val="120000"/>
              </a:lnSpc>
              <a:spcBef>
                <a:spcPts val="300"/>
              </a:spcBef>
            </a:pPr>
            <a:endParaRPr lang="en-US" sz="2000" u="sng" dirty="0">
              <a:solidFill>
                <a:schemeClr val="tx2"/>
              </a:solidFill>
            </a:endParaRPr>
          </a:p>
          <a:p>
            <a:pPr>
              <a:lnSpc>
                <a:spcPct val="120000"/>
              </a:lnSpc>
              <a:spcBef>
                <a:spcPts val="300"/>
              </a:spcBef>
            </a:pPr>
            <a:r>
              <a:rPr lang="en-US" sz="2600" u="sng" dirty="0">
                <a:solidFill>
                  <a:schemeClr val="tx2"/>
                </a:solidFill>
              </a:rPr>
              <a:t>New Feature Design and Development</a:t>
            </a:r>
            <a:endParaRPr lang="en-US" sz="2600" u="sng" kern="1200" dirty="0">
              <a:solidFill>
                <a:schemeClr val="tx2"/>
              </a:solidFill>
              <a:latin typeface="+mn-lt"/>
              <a:ea typeface="+mn-ea"/>
              <a:cs typeface="+mn-cs"/>
            </a:endParaRPr>
          </a:p>
          <a:p>
            <a:pPr>
              <a:lnSpc>
                <a:spcPct val="120000"/>
              </a:lnSpc>
              <a:spcBef>
                <a:spcPts val="300"/>
              </a:spcBef>
              <a:buFont typeface="Wingdings" panose="05000000000000000000" pitchFamily="2" charset="2"/>
              <a:buChar char="ü"/>
            </a:pPr>
            <a:r>
              <a:rPr lang="en-US" sz="1600" kern="1200" dirty="0">
                <a:solidFill>
                  <a:schemeClr val="tx2"/>
                </a:solidFill>
                <a:latin typeface="+mn-lt"/>
                <a:ea typeface="+mn-ea"/>
                <a:cs typeface="+mn-cs"/>
              </a:rPr>
              <a:t> </a:t>
            </a:r>
            <a:r>
              <a:rPr lang="en-US" sz="1900" kern="1200" dirty="0">
                <a:solidFill>
                  <a:schemeClr val="tx2"/>
                </a:solidFill>
                <a:latin typeface="+mn-lt"/>
                <a:ea typeface="+mn-ea"/>
                <a:cs typeface="+mn-cs"/>
              </a:rPr>
              <a:t>Delivery </a:t>
            </a:r>
            <a:r>
              <a:rPr lang="en-US" sz="1900" dirty="0">
                <a:solidFill>
                  <a:schemeClr val="tx2"/>
                </a:solidFill>
              </a:rPr>
              <a:t>2 new</a:t>
            </a:r>
            <a:r>
              <a:rPr lang="en-US" sz="1900" kern="1200" dirty="0">
                <a:solidFill>
                  <a:schemeClr val="tx2"/>
                </a:solidFill>
                <a:latin typeface="+mn-lt"/>
                <a:ea typeface="+mn-ea"/>
                <a:cs typeface="+mn-cs"/>
              </a:rPr>
              <a:t> </a:t>
            </a:r>
            <a:r>
              <a:rPr lang="en-US" sz="1900" dirty="0">
                <a:solidFill>
                  <a:schemeClr val="tx2"/>
                </a:solidFill>
              </a:rPr>
              <a:t>m</a:t>
            </a:r>
            <a:r>
              <a:rPr lang="en-US" sz="1900" kern="1200" dirty="0">
                <a:solidFill>
                  <a:schemeClr val="tx2"/>
                </a:solidFill>
                <a:latin typeface="+mn-lt"/>
                <a:ea typeface="+mn-ea"/>
                <a:cs typeface="+mn-cs"/>
              </a:rPr>
              <a:t>icroservices (Network ACL Manager and Quota Manager), 13 microservices in total, </a:t>
            </a:r>
          </a:p>
          <a:p>
            <a:pPr>
              <a:lnSpc>
                <a:spcPct val="120000"/>
              </a:lnSpc>
              <a:spcBef>
                <a:spcPts val="300"/>
              </a:spcBef>
              <a:buFont typeface="Wingdings" panose="05000000000000000000" pitchFamily="2" charset="2"/>
              <a:buChar char="ü"/>
            </a:pPr>
            <a:r>
              <a:rPr lang="en-US" sz="1900" kern="1200" dirty="0">
                <a:solidFill>
                  <a:schemeClr val="tx2"/>
                </a:solidFill>
                <a:latin typeface="+mn-lt"/>
                <a:ea typeface="+mn-ea"/>
                <a:cs typeface="+mn-cs"/>
              </a:rPr>
              <a:t> Refactor 2 core microservices to v2.0 (Data-Plane Manager and Route Manager)</a:t>
            </a:r>
          </a:p>
          <a:p>
            <a:pPr>
              <a:lnSpc>
                <a:spcPct val="120000"/>
              </a:lnSpc>
              <a:spcBef>
                <a:spcPts val="300"/>
              </a:spcBef>
              <a:buFont typeface="Wingdings" panose="05000000000000000000" pitchFamily="2" charset="2"/>
              <a:buChar char="ü"/>
            </a:pPr>
            <a:r>
              <a:rPr lang="en-US" sz="1900" dirty="0">
                <a:solidFill>
                  <a:schemeClr val="tx2"/>
                </a:solidFill>
              </a:rPr>
              <a:t> Complete L3 routing and DHCP programming for host agent</a:t>
            </a:r>
            <a:endParaRPr lang="en-US" sz="1900" kern="1200" dirty="0">
              <a:solidFill>
                <a:schemeClr val="tx2"/>
              </a:solidFill>
              <a:latin typeface="+mn-lt"/>
              <a:ea typeface="+mn-ea"/>
              <a:cs typeface="+mn-cs"/>
            </a:endParaRPr>
          </a:p>
          <a:p>
            <a:pPr>
              <a:lnSpc>
                <a:spcPct val="120000"/>
              </a:lnSpc>
              <a:spcBef>
                <a:spcPts val="300"/>
              </a:spcBef>
              <a:buFont typeface="Wingdings" panose="05000000000000000000" pitchFamily="2" charset="2"/>
              <a:buChar char="ü"/>
            </a:pPr>
            <a:r>
              <a:rPr lang="en-US" sz="1900" dirty="0">
                <a:solidFill>
                  <a:schemeClr val="tx2"/>
                </a:solidFill>
              </a:rPr>
              <a:t> Finish feature integration for L3 routing and DHCP</a:t>
            </a:r>
          </a:p>
          <a:p>
            <a:pPr>
              <a:lnSpc>
                <a:spcPct val="120000"/>
              </a:lnSpc>
              <a:spcBef>
                <a:spcPts val="300"/>
              </a:spcBef>
            </a:pPr>
            <a:endParaRPr lang="en-US" sz="1800" u="sng" dirty="0">
              <a:solidFill>
                <a:schemeClr val="tx2"/>
              </a:solidFill>
            </a:endParaRPr>
          </a:p>
          <a:p>
            <a:pPr>
              <a:lnSpc>
                <a:spcPct val="120000"/>
              </a:lnSpc>
              <a:spcBef>
                <a:spcPts val="300"/>
              </a:spcBef>
            </a:pPr>
            <a:r>
              <a:rPr lang="en-US" sz="2600" u="sng" dirty="0">
                <a:solidFill>
                  <a:schemeClr val="tx2"/>
                </a:solidFill>
              </a:rPr>
              <a:t>Performance and Scalability Test</a:t>
            </a:r>
          </a:p>
          <a:p>
            <a:pPr>
              <a:lnSpc>
                <a:spcPct val="120000"/>
              </a:lnSpc>
              <a:spcBef>
                <a:spcPts val="300"/>
              </a:spcBef>
              <a:buFont typeface="Wingdings" panose="05000000000000000000" pitchFamily="2" charset="2"/>
              <a:buChar char="ü"/>
            </a:pPr>
            <a:r>
              <a:rPr lang="en-US" sz="1800" dirty="0">
                <a:solidFill>
                  <a:schemeClr val="tx2"/>
                </a:solidFill>
              </a:rPr>
              <a:t> </a:t>
            </a:r>
            <a:r>
              <a:rPr lang="en-US" sz="1900" dirty="0">
                <a:solidFill>
                  <a:schemeClr val="tx2"/>
                </a:solidFill>
              </a:rPr>
              <a:t>Collect new latency and throughput data, on track to meet 10x latency and 100x throughput performance goal</a:t>
            </a:r>
          </a:p>
          <a:p>
            <a:pPr>
              <a:lnSpc>
                <a:spcPct val="120000"/>
              </a:lnSpc>
              <a:spcBef>
                <a:spcPts val="300"/>
              </a:spcBef>
              <a:buFont typeface="Wingdings" panose="05000000000000000000" pitchFamily="2" charset="2"/>
              <a:buChar char="ü"/>
            </a:pPr>
            <a:r>
              <a:rPr lang="en-US" sz="1900" kern="1200" dirty="0">
                <a:solidFill>
                  <a:schemeClr val="tx2"/>
                </a:solidFill>
                <a:latin typeface="+mn-lt"/>
                <a:ea typeface="+mn-ea"/>
                <a:cs typeface="+mn-cs"/>
              </a:rPr>
              <a:t>Set up scalability test framework for 1 million simulated compute nodes </a:t>
            </a:r>
          </a:p>
          <a:p>
            <a:pPr>
              <a:lnSpc>
                <a:spcPct val="120000"/>
              </a:lnSpc>
              <a:spcBef>
                <a:spcPts val="300"/>
              </a:spcBef>
              <a:buFont typeface="Wingdings" panose="05000000000000000000" pitchFamily="2" charset="2"/>
              <a:buChar char="ü"/>
            </a:pPr>
            <a:r>
              <a:rPr lang="en-US" sz="1900" kern="1200" dirty="0">
                <a:solidFill>
                  <a:schemeClr val="tx2"/>
                </a:solidFill>
                <a:latin typeface="+mn-lt"/>
                <a:ea typeface="+mn-ea"/>
                <a:cs typeface="+mn-cs"/>
              </a:rPr>
              <a:t>Collect preliminar</a:t>
            </a:r>
            <a:r>
              <a:rPr lang="en-US" sz="1900" dirty="0">
                <a:solidFill>
                  <a:schemeClr val="tx2"/>
                </a:solidFill>
              </a:rPr>
              <a:t>y</a:t>
            </a:r>
            <a:r>
              <a:rPr lang="en-US" sz="1900" kern="1200" dirty="0">
                <a:solidFill>
                  <a:schemeClr val="tx2"/>
                </a:solidFill>
                <a:latin typeface="+mn-lt"/>
                <a:ea typeface="+mn-ea"/>
                <a:cs typeface="+mn-cs"/>
              </a:rPr>
              <a:t> scalability test</a:t>
            </a:r>
            <a:r>
              <a:rPr lang="en-US" sz="1900" dirty="0">
                <a:solidFill>
                  <a:schemeClr val="tx2"/>
                </a:solidFill>
              </a:rPr>
              <a:t> results </a:t>
            </a:r>
            <a:r>
              <a:rPr lang="en-US" sz="1900" kern="1200" dirty="0">
                <a:solidFill>
                  <a:schemeClr val="tx2"/>
                </a:solidFill>
                <a:latin typeface="+mn-lt"/>
                <a:ea typeface="+mn-ea"/>
                <a:cs typeface="+mn-cs"/>
              </a:rPr>
              <a:t>for 1 million simulated compute nodes and mega VPC scale up to 1 million ports</a:t>
            </a:r>
          </a:p>
          <a:p>
            <a:pPr>
              <a:lnSpc>
                <a:spcPct val="120000"/>
              </a:lnSpc>
              <a:spcBef>
                <a:spcPts val="300"/>
              </a:spcBef>
            </a:pPr>
            <a:endParaRPr lang="en-US" sz="1800" u="sng" dirty="0">
              <a:solidFill>
                <a:schemeClr val="tx2"/>
              </a:solidFill>
            </a:endParaRPr>
          </a:p>
          <a:p>
            <a:pPr>
              <a:lnSpc>
                <a:spcPct val="120000"/>
              </a:lnSpc>
              <a:spcBef>
                <a:spcPts val="300"/>
              </a:spcBef>
            </a:pPr>
            <a:r>
              <a:rPr lang="en-US" sz="2600" u="sng" dirty="0">
                <a:solidFill>
                  <a:schemeClr val="tx2"/>
                </a:solidFill>
              </a:rPr>
              <a:t>Messaging Services</a:t>
            </a:r>
          </a:p>
          <a:p>
            <a:pPr>
              <a:lnSpc>
                <a:spcPct val="120000"/>
              </a:lnSpc>
              <a:spcBef>
                <a:spcPts val="300"/>
              </a:spcBef>
              <a:buFont typeface="Wingdings" panose="05000000000000000000" pitchFamily="2" charset="2"/>
              <a:buChar char="ü"/>
            </a:pPr>
            <a:r>
              <a:rPr lang="en-US" kern="1200" dirty="0">
                <a:solidFill>
                  <a:schemeClr val="tx2"/>
                </a:solidFill>
                <a:latin typeface="+mn-lt"/>
                <a:ea typeface="+mn-ea"/>
                <a:cs typeface="+mn-cs"/>
              </a:rPr>
              <a:t> </a:t>
            </a:r>
            <a:r>
              <a:rPr lang="en-US" sz="1900" kern="1200" dirty="0">
                <a:solidFill>
                  <a:schemeClr val="tx2"/>
                </a:solidFill>
                <a:latin typeface="+mn-lt"/>
                <a:ea typeface="+mn-ea"/>
                <a:cs typeface="+mn-cs"/>
              </a:rPr>
              <a:t>Enable new MQ scaling path achieve sub-second port provisioning latency for large-scale customer scenario</a:t>
            </a:r>
          </a:p>
          <a:p>
            <a:pPr>
              <a:lnSpc>
                <a:spcPct val="120000"/>
              </a:lnSpc>
              <a:spcBef>
                <a:spcPts val="300"/>
              </a:spcBef>
              <a:buFont typeface="Wingdings" panose="05000000000000000000" pitchFamily="2" charset="2"/>
              <a:buChar char="ü"/>
            </a:pPr>
            <a:r>
              <a:rPr lang="en-US" sz="1900" kern="1200" dirty="0">
                <a:solidFill>
                  <a:schemeClr val="tx2"/>
                </a:solidFill>
                <a:latin typeface="+mn-lt"/>
                <a:ea typeface="+mn-ea"/>
                <a:cs typeface="+mn-cs"/>
              </a:rPr>
              <a:t> Onboard new features on </a:t>
            </a:r>
            <a:r>
              <a:rPr lang="en-US" sz="1900" dirty="0" err="1">
                <a:solidFill>
                  <a:schemeClr val="tx2"/>
                </a:solidFill>
              </a:rPr>
              <a:t>g</a:t>
            </a:r>
            <a:r>
              <a:rPr lang="en-US" sz="1900" kern="1200" dirty="0" err="1">
                <a:solidFill>
                  <a:schemeClr val="tx2"/>
                </a:solidFill>
                <a:latin typeface="+mn-lt"/>
                <a:ea typeface="+mn-ea"/>
                <a:cs typeface="+mn-cs"/>
              </a:rPr>
              <a:t>RPC</a:t>
            </a:r>
            <a:r>
              <a:rPr lang="en-US" sz="1900" kern="1200" dirty="0">
                <a:solidFill>
                  <a:schemeClr val="tx2"/>
                </a:solidFill>
                <a:latin typeface="+mn-lt"/>
                <a:ea typeface="+mn-ea"/>
                <a:cs typeface="+mn-cs"/>
              </a:rPr>
              <a:t> fast path</a:t>
            </a:r>
          </a:p>
          <a:p>
            <a:pPr>
              <a:lnSpc>
                <a:spcPct val="120000"/>
              </a:lnSpc>
              <a:spcBef>
                <a:spcPts val="300"/>
              </a:spcBef>
            </a:pPr>
            <a:endParaRPr lang="en-US" sz="1800" u="sng" kern="1200" dirty="0">
              <a:solidFill>
                <a:schemeClr val="tx2"/>
              </a:solidFill>
              <a:latin typeface="+mn-lt"/>
              <a:ea typeface="+mn-ea"/>
              <a:cs typeface="+mn-cs"/>
            </a:endParaRPr>
          </a:p>
          <a:p>
            <a:pPr>
              <a:lnSpc>
                <a:spcPct val="120000"/>
              </a:lnSpc>
              <a:spcBef>
                <a:spcPts val="300"/>
              </a:spcBef>
            </a:pPr>
            <a:r>
              <a:rPr lang="en-US" sz="2600" u="sng" kern="1200" dirty="0">
                <a:solidFill>
                  <a:schemeClr val="tx2"/>
                </a:solidFill>
                <a:latin typeface="+mn-lt"/>
                <a:ea typeface="+mn-ea"/>
                <a:cs typeface="+mn-cs"/>
              </a:rPr>
              <a:t>Integration with OpenStack</a:t>
            </a:r>
          </a:p>
          <a:p>
            <a:pPr>
              <a:lnSpc>
                <a:spcPct val="120000"/>
              </a:lnSpc>
              <a:spcBef>
                <a:spcPts val="300"/>
              </a:spcBef>
              <a:buFont typeface="Wingdings" panose="05000000000000000000" pitchFamily="2" charset="2"/>
              <a:buChar char="ü"/>
            </a:pPr>
            <a:r>
              <a:rPr lang="en-US" sz="1900" kern="1200" dirty="0">
                <a:solidFill>
                  <a:schemeClr val="tx2"/>
                </a:solidFill>
                <a:latin typeface="+mn-lt"/>
                <a:ea typeface="+mn-ea"/>
                <a:cs typeface="+mn-cs"/>
              </a:rPr>
              <a:t> Complete E2E integration with OpenStack Nova, </a:t>
            </a:r>
            <a:r>
              <a:rPr lang="en-US" sz="1900" kern="1200" dirty="0" err="1">
                <a:solidFill>
                  <a:schemeClr val="tx2"/>
                </a:solidFill>
                <a:latin typeface="+mn-lt"/>
                <a:ea typeface="+mn-ea"/>
                <a:cs typeface="+mn-cs"/>
              </a:rPr>
              <a:t>KeyStone</a:t>
            </a:r>
            <a:r>
              <a:rPr lang="en-US" sz="1900" kern="1200" dirty="0">
                <a:solidFill>
                  <a:schemeClr val="tx2"/>
                </a:solidFill>
                <a:latin typeface="+mn-lt"/>
                <a:ea typeface="+mn-ea"/>
                <a:cs typeface="+mn-cs"/>
              </a:rPr>
              <a:t>, Horizon UI and CLI for all supported features</a:t>
            </a:r>
          </a:p>
        </p:txBody>
      </p:sp>
      <p:sp>
        <p:nvSpPr>
          <p:cNvPr id="4" name="Footer Placeholder 3">
            <a:extLst>
              <a:ext uri="{FF2B5EF4-FFF2-40B4-BE49-F238E27FC236}">
                <a16:creationId xmlns:a16="http://schemas.microsoft.com/office/drawing/2014/main" id="{20669B7A-2E43-46C6-BC49-7551AFFFCFA9}"/>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dirty="0"/>
              <a:t>FUTUREWEI INTERNAL</a:t>
            </a:r>
          </a:p>
        </p:txBody>
      </p:sp>
      <p:sp>
        <p:nvSpPr>
          <p:cNvPr id="5" name="Slide Number Placeholder 4">
            <a:extLst>
              <a:ext uri="{FF2B5EF4-FFF2-40B4-BE49-F238E27FC236}">
                <a16:creationId xmlns:a16="http://schemas.microsoft.com/office/drawing/2014/main" id="{CB458EDA-87EC-4758-852A-027CBE393D92}"/>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12</a:t>
            </a:fld>
            <a:endParaRPr lang="en-US"/>
          </a:p>
        </p:txBody>
      </p:sp>
      <p:sp>
        <p:nvSpPr>
          <p:cNvPr id="10" name="Title 1">
            <a:extLst>
              <a:ext uri="{FF2B5EF4-FFF2-40B4-BE49-F238E27FC236}">
                <a16:creationId xmlns:a16="http://schemas.microsoft.com/office/drawing/2014/main" id="{1FD985C7-C75E-4048-B90A-BFAB6E2D74F7}"/>
              </a:ext>
            </a:extLst>
          </p:cNvPr>
          <p:cNvSpPr txBox="1">
            <a:spLocks/>
          </p:cNvSpPr>
          <p:nvPr/>
        </p:nvSpPr>
        <p:spPr>
          <a:xfrm>
            <a:off x="240524" y="322776"/>
            <a:ext cx="10515600" cy="568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dirty="0">
                <a:solidFill>
                  <a:srgbClr val="960000"/>
                </a:solidFill>
              </a:rPr>
              <a:t>11/30 Development Status</a:t>
            </a:r>
          </a:p>
        </p:txBody>
      </p:sp>
      <p:pic>
        <p:nvPicPr>
          <p:cNvPr id="8" name="Picture 7" descr="Graphical user interface&#10;&#10;Description automatically generated">
            <a:extLst>
              <a:ext uri="{FF2B5EF4-FFF2-40B4-BE49-F238E27FC236}">
                <a16:creationId xmlns:a16="http://schemas.microsoft.com/office/drawing/2014/main" id="{FBA4DF30-B33C-4AD9-B70B-21053344F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645" y="264987"/>
            <a:ext cx="6827492" cy="6459342"/>
          </a:xfrm>
          <a:prstGeom prst="rect">
            <a:avLst/>
          </a:prstGeom>
        </p:spPr>
      </p:pic>
      <p:sp>
        <p:nvSpPr>
          <p:cNvPr id="9" name="TextBox 8">
            <a:extLst>
              <a:ext uri="{FF2B5EF4-FFF2-40B4-BE49-F238E27FC236}">
                <a16:creationId xmlns:a16="http://schemas.microsoft.com/office/drawing/2014/main" id="{324EAAA6-6BA2-492A-938C-C039D5DCBF1A}"/>
              </a:ext>
            </a:extLst>
          </p:cNvPr>
          <p:cNvSpPr txBox="1"/>
          <p:nvPr/>
        </p:nvSpPr>
        <p:spPr>
          <a:xfrm>
            <a:off x="2854594" y="6141788"/>
            <a:ext cx="6096646"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1824594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p:txBody>
          <a:bodyPr/>
          <a:lstStyle/>
          <a:p>
            <a:r>
              <a:rPr lang="en-US" dirty="0" err="1">
                <a:solidFill>
                  <a:schemeClr val="tx2"/>
                </a:solidFill>
              </a:rPr>
              <a:t>Alcor</a:t>
            </a:r>
            <a:r>
              <a:rPr lang="en-US" dirty="0">
                <a:solidFill>
                  <a:schemeClr val="tx2"/>
                </a:solidFill>
              </a:rPr>
              <a:t> Project</a:t>
            </a:r>
          </a:p>
        </p:txBody>
      </p:sp>
      <p:sp>
        <p:nvSpPr>
          <p:cNvPr id="3" name="Content Placeholder 2">
            <a:extLst>
              <a:ext uri="{FF2B5EF4-FFF2-40B4-BE49-F238E27FC236}">
                <a16:creationId xmlns:a16="http://schemas.microsoft.com/office/drawing/2014/main" id="{9FD979C0-F458-41C0-A368-632AFBDE498C}"/>
              </a:ext>
            </a:extLst>
          </p:cNvPr>
          <p:cNvSpPr>
            <a:spLocks noGrp="1"/>
          </p:cNvSpPr>
          <p:nvPr>
            <p:ph idx="1"/>
          </p:nvPr>
        </p:nvSpPr>
        <p:spPr/>
        <p:txBody>
          <a:bodyPr/>
          <a:lstStyle/>
          <a:p>
            <a:r>
              <a:rPr lang="en-US" dirty="0">
                <a:solidFill>
                  <a:schemeClr val="tx2"/>
                </a:solidFill>
              </a:rPr>
              <a:t>Architecture Overview</a:t>
            </a:r>
          </a:p>
          <a:p>
            <a:r>
              <a:rPr lang="en-US" dirty="0">
                <a:solidFill>
                  <a:schemeClr val="tx2"/>
                </a:solidFill>
              </a:rPr>
              <a:t>Component Snapshot and Development Status</a:t>
            </a:r>
          </a:p>
          <a:p>
            <a:r>
              <a:rPr lang="en-US" dirty="0">
                <a:solidFill>
                  <a:srgbClr val="C00000"/>
                </a:solidFill>
              </a:rPr>
              <a:t>Performance Comparison with OpenStack Neutron</a:t>
            </a:r>
          </a:p>
          <a:p>
            <a:r>
              <a:rPr lang="en-US" dirty="0">
                <a:solidFill>
                  <a:schemeClr val="tx2"/>
                </a:solidFill>
              </a:rPr>
              <a:t>Scalability Test Framework</a:t>
            </a:r>
          </a:p>
          <a:p>
            <a:r>
              <a:rPr lang="en-US" dirty="0">
                <a:solidFill>
                  <a:schemeClr val="tx2"/>
                </a:solidFill>
              </a:rPr>
              <a:t>Migration Plan from Neutron</a:t>
            </a:r>
          </a:p>
          <a:p>
            <a:r>
              <a:rPr lang="en-US" dirty="0">
                <a:solidFill>
                  <a:schemeClr val="tx2"/>
                </a:solidFill>
              </a:rPr>
              <a:t>11/30 New Features</a:t>
            </a:r>
          </a:p>
          <a:p>
            <a:pPr lvl="1"/>
            <a:r>
              <a:rPr lang="en-US" dirty="0">
                <a:solidFill>
                  <a:schemeClr val="tx2"/>
                </a:solidFill>
              </a:rPr>
              <a:t>L3 Routing by </a:t>
            </a:r>
            <a:r>
              <a:rPr lang="en-US" dirty="0" err="1">
                <a:solidFill>
                  <a:schemeClr val="tx2"/>
                </a:solidFill>
              </a:rPr>
              <a:t>Alcor</a:t>
            </a:r>
            <a:r>
              <a:rPr lang="en-US" dirty="0">
                <a:solidFill>
                  <a:schemeClr val="tx2"/>
                </a:solidFill>
              </a:rPr>
              <a:t> Distributed Router</a:t>
            </a:r>
          </a:p>
          <a:p>
            <a:pPr lvl="1"/>
            <a:r>
              <a:rPr lang="en-US" dirty="0">
                <a:solidFill>
                  <a:schemeClr val="tx2"/>
                </a:solidFill>
              </a:rPr>
              <a:t>Distributed DHCP Programming</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p:txBody>
          <a:bodyPr/>
          <a:lstStyle/>
          <a:p>
            <a:fld id="{3B917CB5-27BD-4ECA-9D86-80D4B900A204}" type="slidenum">
              <a:rPr lang="en-US" smtClean="0"/>
              <a:t>13</a:t>
            </a:fld>
            <a:endParaRPr lang="en-US"/>
          </a:p>
        </p:txBody>
      </p:sp>
    </p:spTree>
    <p:extLst>
      <p:ext uri="{BB962C8B-B14F-4D97-AF65-F5344CB8AC3E}">
        <p14:creationId xmlns:p14="http://schemas.microsoft.com/office/powerpoint/2010/main" val="1940492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a:xfrm>
            <a:off x="838200" y="365125"/>
            <a:ext cx="10515600" cy="1134161"/>
          </a:xfrm>
        </p:spPr>
        <p:txBody>
          <a:bodyPr anchor="b">
            <a:normAutofit/>
          </a:bodyPr>
          <a:lstStyle/>
          <a:p>
            <a:r>
              <a:rPr lang="en-US" dirty="0" err="1">
                <a:solidFill>
                  <a:schemeClr val="tx2"/>
                </a:solidFill>
              </a:rPr>
              <a:t>Alcor</a:t>
            </a:r>
            <a:r>
              <a:rPr lang="en-US" dirty="0">
                <a:solidFill>
                  <a:schemeClr val="tx2"/>
                </a:solidFill>
              </a:rPr>
              <a:t> Goal on Performance &amp; Scalability</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14</a:t>
            </a:fld>
            <a:endParaRPr lang="en-US"/>
          </a:p>
        </p:txBody>
      </p:sp>
      <p:graphicFrame>
        <p:nvGraphicFramePr>
          <p:cNvPr id="7" name="Content Placeholder 2">
            <a:extLst>
              <a:ext uri="{FF2B5EF4-FFF2-40B4-BE49-F238E27FC236}">
                <a16:creationId xmlns:a16="http://schemas.microsoft.com/office/drawing/2014/main" id="{715713B3-445E-45F5-9DC8-D90D1B94A091}"/>
              </a:ext>
            </a:extLst>
          </p:cNvPr>
          <p:cNvGraphicFramePr>
            <a:graphicFrameLocks noGrp="1"/>
          </p:cNvGraphicFramePr>
          <p:nvPr>
            <p:ph idx="1"/>
            <p:extLst>
              <p:ext uri="{D42A27DB-BD31-4B8C-83A1-F6EECF244321}">
                <p14:modId xmlns:p14="http://schemas.microsoft.com/office/powerpoint/2010/main" val="40008309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978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a:xfrm>
            <a:off x="838200" y="365125"/>
            <a:ext cx="10515600" cy="1134161"/>
          </a:xfrm>
        </p:spPr>
        <p:txBody>
          <a:bodyPr anchor="b">
            <a:normAutofit/>
          </a:bodyPr>
          <a:lstStyle/>
          <a:p>
            <a:r>
              <a:rPr lang="en-US" dirty="0">
                <a:solidFill>
                  <a:schemeClr val="tx2"/>
                </a:solidFill>
              </a:rPr>
              <a:t>Current Status on Performance &amp; Scalability</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15</a:t>
            </a:fld>
            <a:endParaRPr lang="en-US"/>
          </a:p>
        </p:txBody>
      </p:sp>
      <p:graphicFrame>
        <p:nvGraphicFramePr>
          <p:cNvPr id="7" name="Content Placeholder 2">
            <a:extLst>
              <a:ext uri="{FF2B5EF4-FFF2-40B4-BE49-F238E27FC236}">
                <a16:creationId xmlns:a16="http://schemas.microsoft.com/office/drawing/2014/main" id="{715713B3-445E-45F5-9DC8-D90D1B94A09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8326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5290-760D-437B-B21A-BC60F2D0C59C}"/>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en-US" kern="1200" dirty="0">
                <a:solidFill>
                  <a:schemeClr val="tx2"/>
                </a:solidFill>
              </a:rPr>
              <a:t>Latency Comparison</a:t>
            </a:r>
          </a:p>
        </p:txBody>
      </p:sp>
      <p:sp>
        <p:nvSpPr>
          <p:cNvPr id="28" name="Text Placeholder 2">
            <a:extLst>
              <a:ext uri="{FF2B5EF4-FFF2-40B4-BE49-F238E27FC236}">
                <a16:creationId xmlns:a16="http://schemas.microsoft.com/office/drawing/2014/main" id="{0F07246C-EC65-4C45-8D0C-F79CF2888985}"/>
              </a:ext>
            </a:extLst>
          </p:cNvPr>
          <p:cNvSpPr>
            <a:spLocks noGrp="1"/>
          </p:cNvSpPr>
          <p:nvPr>
            <p:ph type="body" idx="1"/>
          </p:nvPr>
        </p:nvSpPr>
        <p:spPr>
          <a:xfrm>
            <a:off x="839788" y="1129223"/>
            <a:ext cx="5157787" cy="823912"/>
          </a:xfrm>
        </p:spPr>
        <p:txBody>
          <a:bodyPr>
            <a:normAutofit/>
          </a:bodyPr>
          <a:lstStyle/>
          <a:p>
            <a:r>
              <a:rPr lang="en-US" sz="2200" dirty="0">
                <a:solidFill>
                  <a:schemeClr val="tx2"/>
                </a:solidFill>
              </a:rPr>
              <a:t>Cut 90% of Neutron latency</a:t>
            </a:r>
          </a:p>
        </p:txBody>
      </p:sp>
      <p:sp>
        <p:nvSpPr>
          <p:cNvPr id="30" name="Text Placeholder 4">
            <a:extLst>
              <a:ext uri="{FF2B5EF4-FFF2-40B4-BE49-F238E27FC236}">
                <a16:creationId xmlns:a16="http://schemas.microsoft.com/office/drawing/2014/main" id="{2AAB0446-CF63-4470-A02F-B4D2BB9B4AA2}"/>
              </a:ext>
            </a:extLst>
          </p:cNvPr>
          <p:cNvSpPr>
            <a:spLocks noGrp="1"/>
          </p:cNvSpPr>
          <p:nvPr>
            <p:ph type="body" sz="quarter" idx="3"/>
          </p:nvPr>
        </p:nvSpPr>
        <p:spPr>
          <a:xfrm>
            <a:off x="6172200" y="1129223"/>
            <a:ext cx="5726624" cy="823912"/>
          </a:xfrm>
        </p:spPr>
        <p:txBody>
          <a:bodyPr>
            <a:normAutofit/>
          </a:bodyPr>
          <a:lstStyle/>
          <a:p>
            <a:r>
              <a:rPr lang="en-US" sz="2200" dirty="0">
                <a:solidFill>
                  <a:schemeClr val="tx2"/>
                </a:solidFill>
              </a:rPr>
              <a:t>Reduce 75% of VM boot time and beyond</a:t>
            </a:r>
          </a:p>
        </p:txBody>
      </p:sp>
      <p:sp>
        <p:nvSpPr>
          <p:cNvPr id="4" name="Footer Placeholder 3">
            <a:extLst>
              <a:ext uri="{FF2B5EF4-FFF2-40B4-BE49-F238E27FC236}">
                <a16:creationId xmlns:a16="http://schemas.microsoft.com/office/drawing/2014/main" id="{0BCD7D95-AA82-48C1-897E-1542470B9084}"/>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dirty="0"/>
              <a:t>FUTUREWEI INTERNAL</a:t>
            </a:r>
          </a:p>
        </p:txBody>
      </p:sp>
      <p:sp>
        <p:nvSpPr>
          <p:cNvPr id="5" name="Slide Number Placeholder 4">
            <a:extLst>
              <a:ext uri="{FF2B5EF4-FFF2-40B4-BE49-F238E27FC236}">
                <a16:creationId xmlns:a16="http://schemas.microsoft.com/office/drawing/2014/main" id="{8231EEE0-1DEC-44F0-96C4-19A87A3E3080}"/>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16</a:t>
            </a:fld>
            <a:endParaRPr lang="en-US"/>
          </a:p>
        </p:txBody>
      </p:sp>
      <p:sp>
        <p:nvSpPr>
          <p:cNvPr id="6" name="Content Placeholder 2">
            <a:extLst>
              <a:ext uri="{FF2B5EF4-FFF2-40B4-BE49-F238E27FC236}">
                <a16:creationId xmlns:a16="http://schemas.microsoft.com/office/drawing/2014/main" id="{E4E39B0E-7F16-47AF-AD4A-C71410D195AD}"/>
              </a:ext>
            </a:extLst>
          </p:cNvPr>
          <p:cNvSpPr txBox="1">
            <a:spLocks/>
          </p:cNvSpPr>
          <p:nvPr/>
        </p:nvSpPr>
        <p:spPr>
          <a:xfrm>
            <a:off x="6172200" y="2505075"/>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9" name="Content Placeholder 8" descr="A screenshot of a cell phone&#10;&#10;Description automatically generated">
            <a:extLst>
              <a:ext uri="{FF2B5EF4-FFF2-40B4-BE49-F238E27FC236}">
                <a16:creationId xmlns:a16="http://schemas.microsoft.com/office/drawing/2014/main" id="{3A88FAF5-6C8F-4762-B0AF-C7AFFCFFE4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75096" y="2095369"/>
            <a:ext cx="5722480" cy="3772375"/>
          </a:xfrm>
        </p:spPr>
      </p:pic>
      <p:pic>
        <p:nvPicPr>
          <p:cNvPr id="19" name="Content Placeholder 18" descr="A screenshot of a cell phone&#10;&#10;Description automatically generated">
            <a:extLst>
              <a:ext uri="{FF2B5EF4-FFF2-40B4-BE49-F238E27FC236}">
                <a16:creationId xmlns:a16="http://schemas.microsoft.com/office/drawing/2014/main" id="{111AC959-030D-4F41-BB2D-15F895D70FD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095789"/>
            <a:ext cx="5672380" cy="3720105"/>
          </a:xfrm>
        </p:spPr>
      </p:pic>
      <p:sp>
        <p:nvSpPr>
          <p:cNvPr id="20" name="TextBox 19">
            <a:extLst>
              <a:ext uri="{FF2B5EF4-FFF2-40B4-BE49-F238E27FC236}">
                <a16:creationId xmlns:a16="http://schemas.microsoft.com/office/drawing/2014/main" id="{E7291A26-D949-4FCF-BD7F-C56D5C477C58}"/>
              </a:ext>
            </a:extLst>
          </p:cNvPr>
          <p:cNvSpPr txBox="1"/>
          <p:nvPr/>
        </p:nvSpPr>
        <p:spPr>
          <a:xfrm>
            <a:off x="6683644" y="5829486"/>
            <a:ext cx="4932336" cy="400110"/>
          </a:xfrm>
          <a:prstGeom prst="rect">
            <a:avLst/>
          </a:prstGeom>
          <a:noFill/>
        </p:spPr>
        <p:txBody>
          <a:bodyPr wrap="square" rtlCol="0">
            <a:spAutoFit/>
          </a:bodyPr>
          <a:lstStyle/>
          <a:p>
            <a:r>
              <a:rPr lang="en-US" sz="1000" dirty="0"/>
              <a:t>Note: </a:t>
            </a:r>
            <a:r>
              <a:rPr lang="en-US" sz="1000" dirty="0" err="1"/>
              <a:t>Neutron+Nova</a:t>
            </a:r>
            <a:r>
              <a:rPr lang="en-US" sz="1000" dirty="0"/>
              <a:t> only reaches 23% success rate when concurrent VMs = 300 and drops to almost zero when concurrency increases to 500.</a:t>
            </a:r>
          </a:p>
        </p:txBody>
      </p:sp>
      <p:sp>
        <p:nvSpPr>
          <p:cNvPr id="21" name="TextBox 20">
            <a:extLst>
              <a:ext uri="{FF2B5EF4-FFF2-40B4-BE49-F238E27FC236}">
                <a16:creationId xmlns:a16="http://schemas.microsoft.com/office/drawing/2014/main" id="{CEDF20EF-3824-4743-8F01-3504E744EE33}"/>
              </a:ext>
            </a:extLst>
          </p:cNvPr>
          <p:cNvSpPr txBox="1"/>
          <p:nvPr/>
        </p:nvSpPr>
        <p:spPr>
          <a:xfrm>
            <a:off x="523127" y="5867744"/>
            <a:ext cx="5553204" cy="400110"/>
          </a:xfrm>
          <a:prstGeom prst="rect">
            <a:avLst/>
          </a:prstGeom>
          <a:noFill/>
        </p:spPr>
        <p:txBody>
          <a:bodyPr wrap="square" rtlCol="0">
            <a:spAutoFit/>
          </a:bodyPr>
          <a:lstStyle/>
          <a:p>
            <a:r>
              <a:rPr lang="en-US" sz="1000" dirty="0"/>
              <a:t>Note: Most of the </a:t>
            </a:r>
            <a:r>
              <a:rPr lang="en-US" sz="1000" dirty="0" err="1"/>
              <a:t>Alcor</a:t>
            </a:r>
            <a:r>
              <a:rPr lang="en-US" sz="1000" dirty="0"/>
              <a:t> REST API latency is under </a:t>
            </a:r>
            <a:r>
              <a:rPr lang="en-US" sz="1000" b="1" dirty="0"/>
              <a:t>200 </a:t>
            </a:r>
            <a:r>
              <a:rPr lang="en-US" sz="1000" b="1" dirty="0" err="1"/>
              <a:t>ms</a:t>
            </a:r>
            <a:r>
              <a:rPr lang="en-US" sz="1000" dirty="0"/>
              <a:t> due to decoupled resource modeling and distributed management with utilization of in-memory database. </a:t>
            </a:r>
          </a:p>
        </p:txBody>
      </p:sp>
    </p:spTree>
    <p:extLst>
      <p:ext uri="{BB962C8B-B14F-4D97-AF65-F5344CB8AC3E}">
        <p14:creationId xmlns:p14="http://schemas.microsoft.com/office/powerpoint/2010/main" val="2962874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5290-760D-437B-B21A-BC60F2D0C59C}"/>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en-US" dirty="0">
                <a:solidFill>
                  <a:schemeClr val="tx2"/>
                </a:solidFill>
              </a:rPr>
              <a:t>S</a:t>
            </a:r>
            <a:r>
              <a:rPr lang="en-US" kern="1200" dirty="0">
                <a:solidFill>
                  <a:schemeClr val="tx2"/>
                </a:solidFill>
              </a:rPr>
              <a:t>ustainability under High Load</a:t>
            </a:r>
          </a:p>
        </p:txBody>
      </p:sp>
      <p:sp>
        <p:nvSpPr>
          <p:cNvPr id="28" name="Text Placeholder 2">
            <a:extLst>
              <a:ext uri="{FF2B5EF4-FFF2-40B4-BE49-F238E27FC236}">
                <a16:creationId xmlns:a16="http://schemas.microsoft.com/office/drawing/2014/main" id="{0F07246C-EC65-4C45-8D0C-F79CF2888985}"/>
              </a:ext>
            </a:extLst>
          </p:cNvPr>
          <p:cNvSpPr>
            <a:spLocks noGrp="1"/>
          </p:cNvSpPr>
          <p:nvPr>
            <p:ph type="body" idx="1"/>
          </p:nvPr>
        </p:nvSpPr>
        <p:spPr>
          <a:xfrm>
            <a:off x="836612" y="1476366"/>
            <a:ext cx="8795585" cy="823912"/>
          </a:xfrm>
        </p:spPr>
        <p:txBody>
          <a:bodyPr>
            <a:normAutofit/>
          </a:bodyPr>
          <a:lstStyle/>
          <a:p>
            <a:r>
              <a:rPr lang="en-US" sz="2000" dirty="0">
                <a:solidFill>
                  <a:schemeClr val="tx2"/>
                </a:solidFill>
              </a:rPr>
              <a:t>Support 2,400 VMs deployed in parallel to 19 compute nodes without performance degradation</a:t>
            </a:r>
          </a:p>
        </p:txBody>
      </p:sp>
      <p:sp>
        <p:nvSpPr>
          <p:cNvPr id="4" name="Footer Placeholder 3">
            <a:extLst>
              <a:ext uri="{FF2B5EF4-FFF2-40B4-BE49-F238E27FC236}">
                <a16:creationId xmlns:a16="http://schemas.microsoft.com/office/drawing/2014/main" id="{0BCD7D95-AA82-48C1-897E-1542470B9084}"/>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dirty="0"/>
              <a:t>FUTUREWEI INTERNAL</a:t>
            </a:r>
          </a:p>
        </p:txBody>
      </p:sp>
      <p:sp>
        <p:nvSpPr>
          <p:cNvPr id="5" name="Slide Number Placeholder 4">
            <a:extLst>
              <a:ext uri="{FF2B5EF4-FFF2-40B4-BE49-F238E27FC236}">
                <a16:creationId xmlns:a16="http://schemas.microsoft.com/office/drawing/2014/main" id="{8231EEE0-1DEC-44F0-96C4-19A87A3E3080}"/>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17</a:t>
            </a:fld>
            <a:endParaRPr lang="en-US"/>
          </a:p>
        </p:txBody>
      </p:sp>
      <p:sp>
        <p:nvSpPr>
          <p:cNvPr id="6" name="Content Placeholder 2">
            <a:extLst>
              <a:ext uri="{FF2B5EF4-FFF2-40B4-BE49-F238E27FC236}">
                <a16:creationId xmlns:a16="http://schemas.microsoft.com/office/drawing/2014/main" id="{E4E39B0E-7F16-47AF-AD4A-C71410D195AD}"/>
              </a:ext>
            </a:extLst>
          </p:cNvPr>
          <p:cNvSpPr txBox="1">
            <a:spLocks/>
          </p:cNvSpPr>
          <p:nvPr/>
        </p:nvSpPr>
        <p:spPr>
          <a:xfrm>
            <a:off x="6169024" y="2508949"/>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1" name="TextBox 20">
            <a:extLst>
              <a:ext uri="{FF2B5EF4-FFF2-40B4-BE49-F238E27FC236}">
                <a16:creationId xmlns:a16="http://schemas.microsoft.com/office/drawing/2014/main" id="{CEDF20EF-3824-4743-8F01-3504E744EE33}"/>
              </a:ext>
            </a:extLst>
          </p:cNvPr>
          <p:cNvSpPr txBox="1"/>
          <p:nvPr/>
        </p:nvSpPr>
        <p:spPr>
          <a:xfrm>
            <a:off x="808490" y="5818490"/>
            <a:ext cx="6700440" cy="553998"/>
          </a:xfrm>
          <a:prstGeom prst="rect">
            <a:avLst/>
          </a:prstGeom>
          <a:noFill/>
        </p:spPr>
        <p:txBody>
          <a:bodyPr wrap="square" rtlCol="0">
            <a:spAutoFit/>
          </a:bodyPr>
          <a:lstStyle/>
          <a:p>
            <a:r>
              <a:rPr lang="en-US" sz="1000" dirty="0"/>
              <a:t>Note: (1) The measured time is to boot one batch of 10 VMs, not a single VM.</a:t>
            </a:r>
          </a:p>
          <a:p>
            <a:r>
              <a:rPr lang="en-US" sz="1000" dirty="0"/>
              <a:t>          (2) 2,400 VMs concurrent creation is a limit of compute capacity. </a:t>
            </a:r>
            <a:r>
              <a:rPr lang="en-US" sz="1000" dirty="0" err="1"/>
              <a:t>Alcor</a:t>
            </a:r>
            <a:r>
              <a:rPr lang="en-US" sz="1000" dirty="0"/>
              <a:t> not yet reached its throughput limit. </a:t>
            </a:r>
          </a:p>
          <a:p>
            <a:r>
              <a:rPr lang="en-US" sz="1000" dirty="0"/>
              <a:t>               We are adding more compute capacity to find out </a:t>
            </a:r>
            <a:r>
              <a:rPr lang="en-US" sz="1000" dirty="0" err="1"/>
              <a:t>Alcor</a:t>
            </a:r>
            <a:r>
              <a:rPr lang="en-US" sz="1000" dirty="0"/>
              <a:t> throughput limit.                </a:t>
            </a:r>
          </a:p>
        </p:txBody>
      </p:sp>
      <p:pic>
        <p:nvPicPr>
          <p:cNvPr id="17" name="Content Placeholder 16" descr="A picture containing screenshot&#10;&#10;Description automatically generated">
            <a:extLst>
              <a:ext uri="{FF2B5EF4-FFF2-40B4-BE49-F238E27FC236}">
                <a16:creationId xmlns:a16="http://schemas.microsoft.com/office/drawing/2014/main" id="{AB4A649A-22D6-4F67-895B-B7AA1B8A65BC}"/>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30938" y="2476065"/>
            <a:ext cx="5124450" cy="2877604"/>
          </a:xfrm>
        </p:spPr>
      </p:pic>
      <p:pic>
        <p:nvPicPr>
          <p:cNvPr id="26" name="Content Placeholder 25" descr="A screenshot of a cell phone&#10;&#10;Description automatically generated">
            <a:extLst>
              <a:ext uri="{FF2B5EF4-FFF2-40B4-BE49-F238E27FC236}">
                <a16:creationId xmlns:a16="http://schemas.microsoft.com/office/drawing/2014/main" id="{3C01102D-E5D7-4FA2-85DA-7D7322B9931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413700"/>
            <a:ext cx="5157787" cy="3402384"/>
          </a:xfrm>
        </p:spPr>
      </p:pic>
      <p:graphicFrame>
        <p:nvGraphicFramePr>
          <p:cNvPr id="11" name="Object 10">
            <a:extLst>
              <a:ext uri="{FF2B5EF4-FFF2-40B4-BE49-F238E27FC236}">
                <a16:creationId xmlns:a16="http://schemas.microsoft.com/office/drawing/2014/main" id="{2BC9EABB-5656-4126-921B-7D19BB858346}"/>
              </a:ext>
            </a:extLst>
          </p:cNvPr>
          <p:cNvGraphicFramePr>
            <a:graphicFrameLocks noChangeAspect="1"/>
          </p:cNvGraphicFramePr>
          <p:nvPr>
            <p:extLst>
              <p:ext uri="{D42A27DB-BD31-4B8C-83A1-F6EECF244321}">
                <p14:modId xmlns:p14="http://schemas.microsoft.com/office/powerpoint/2010/main" val="192401964"/>
              </p:ext>
            </p:extLst>
          </p:nvPr>
        </p:nvGraphicFramePr>
        <p:xfrm>
          <a:off x="8008748" y="6315328"/>
          <a:ext cx="2081212" cy="469900"/>
        </p:xfrm>
        <a:graphic>
          <a:graphicData uri="http://schemas.openxmlformats.org/presentationml/2006/ole">
            <mc:AlternateContent xmlns:mc="http://schemas.openxmlformats.org/markup-compatibility/2006">
              <mc:Choice xmlns:v="urn:schemas-microsoft-com:vml" Requires="v">
                <p:oleObj name="Packager Shell Object" showAsIcon="1" r:id="rId4" imgW="2081160" imgH="470160" progId="Package">
                  <p:embed/>
                </p:oleObj>
              </mc:Choice>
              <mc:Fallback>
                <p:oleObj name="Packager Shell Object" showAsIcon="1" r:id="rId4" imgW="2081160" imgH="470160" progId="Package">
                  <p:embed/>
                  <p:pic>
                    <p:nvPicPr>
                      <p:cNvPr id="22" name="Object 21">
                        <a:extLst>
                          <a:ext uri="{FF2B5EF4-FFF2-40B4-BE49-F238E27FC236}">
                            <a16:creationId xmlns:a16="http://schemas.microsoft.com/office/drawing/2014/main" id="{C6F3CAF8-34BC-49C8-9D1B-0F6585B1E1C8}"/>
                          </a:ext>
                        </a:extLst>
                      </p:cNvPr>
                      <p:cNvPicPr/>
                      <p:nvPr/>
                    </p:nvPicPr>
                    <p:blipFill>
                      <a:blip r:embed="rId5"/>
                      <a:stretch>
                        <a:fillRect/>
                      </a:stretch>
                    </p:blipFill>
                    <p:spPr>
                      <a:xfrm>
                        <a:off x="8008748" y="6315328"/>
                        <a:ext cx="2081212" cy="469900"/>
                      </a:xfrm>
                      <a:prstGeom prst="rect">
                        <a:avLst/>
                      </a:prstGeom>
                    </p:spPr>
                  </p:pic>
                </p:oleObj>
              </mc:Fallback>
            </mc:AlternateContent>
          </a:graphicData>
        </a:graphic>
      </p:graphicFrame>
    </p:spTree>
    <p:extLst>
      <p:ext uri="{BB962C8B-B14F-4D97-AF65-F5344CB8AC3E}">
        <p14:creationId xmlns:p14="http://schemas.microsoft.com/office/powerpoint/2010/main" val="383655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5290-760D-437B-B21A-BC60F2D0C59C}"/>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en-US" dirty="0">
                <a:solidFill>
                  <a:schemeClr val="tx2"/>
                </a:solidFill>
              </a:rPr>
              <a:t>S</a:t>
            </a:r>
            <a:r>
              <a:rPr lang="en-US" kern="1200" dirty="0">
                <a:solidFill>
                  <a:schemeClr val="tx2"/>
                </a:solidFill>
              </a:rPr>
              <a:t>ustainability under High Load (cont</a:t>
            </a:r>
            <a:r>
              <a:rPr lang="en-US" dirty="0">
                <a:solidFill>
                  <a:schemeClr val="tx2"/>
                </a:solidFill>
              </a:rPr>
              <a:t>’d)</a:t>
            </a:r>
            <a:endParaRPr lang="en-US" kern="1200" dirty="0">
              <a:solidFill>
                <a:schemeClr val="tx2"/>
              </a:solidFill>
            </a:endParaRPr>
          </a:p>
        </p:txBody>
      </p:sp>
      <p:sp>
        <p:nvSpPr>
          <p:cNvPr id="28" name="Text Placeholder 2">
            <a:extLst>
              <a:ext uri="{FF2B5EF4-FFF2-40B4-BE49-F238E27FC236}">
                <a16:creationId xmlns:a16="http://schemas.microsoft.com/office/drawing/2014/main" id="{0F07246C-EC65-4C45-8D0C-F79CF2888985}"/>
              </a:ext>
            </a:extLst>
          </p:cNvPr>
          <p:cNvSpPr>
            <a:spLocks noGrp="1"/>
          </p:cNvSpPr>
          <p:nvPr>
            <p:ph type="body" idx="1"/>
          </p:nvPr>
        </p:nvSpPr>
        <p:spPr>
          <a:xfrm>
            <a:off x="836611" y="1515442"/>
            <a:ext cx="10023825" cy="823912"/>
          </a:xfrm>
        </p:spPr>
        <p:txBody>
          <a:bodyPr>
            <a:normAutofit/>
          </a:bodyPr>
          <a:lstStyle/>
          <a:p>
            <a:r>
              <a:rPr lang="en-US" sz="2000" dirty="0">
                <a:solidFill>
                  <a:schemeClr val="tx2"/>
                </a:solidFill>
              </a:rPr>
              <a:t>Deploy 500 VMs in parallel to 19 compute nodes and attach 10 ports to each VM, accumulated number of 5,000 ports in a batch</a:t>
            </a:r>
          </a:p>
        </p:txBody>
      </p:sp>
      <p:sp>
        <p:nvSpPr>
          <p:cNvPr id="4" name="Footer Placeholder 3">
            <a:extLst>
              <a:ext uri="{FF2B5EF4-FFF2-40B4-BE49-F238E27FC236}">
                <a16:creationId xmlns:a16="http://schemas.microsoft.com/office/drawing/2014/main" id="{0BCD7D95-AA82-48C1-897E-1542470B9084}"/>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dirty="0"/>
              <a:t>FUTUREWEI INTERNAL</a:t>
            </a:r>
          </a:p>
        </p:txBody>
      </p:sp>
      <p:sp>
        <p:nvSpPr>
          <p:cNvPr id="5" name="Slide Number Placeholder 4">
            <a:extLst>
              <a:ext uri="{FF2B5EF4-FFF2-40B4-BE49-F238E27FC236}">
                <a16:creationId xmlns:a16="http://schemas.microsoft.com/office/drawing/2014/main" id="{8231EEE0-1DEC-44F0-96C4-19A87A3E3080}"/>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18</a:t>
            </a:fld>
            <a:endParaRPr lang="en-US"/>
          </a:p>
        </p:txBody>
      </p:sp>
      <p:sp>
        <p:nvSpPr>
          <p:cNvPr id="6" name="Content Placeholder 2">
            <a:extLst>
              <a:ext uri="{FF2B5EF4-FFF2-40B4-BE49-F238E27FC236}">
                <a16:creationId xmlns:a16="http://schemas.microsoft.com/office/drawing/2014/main" id="{E4E39B0E-7F16-47AF-AD4A-C71410D195AD}"/>
              </a:ext>
            </a:extLst>
          </p:cNvPr>
          <p:cNvSpPr txBox="1">
            <a:spLocks/>
          </p:cNvSpPr>
          <p:nvPr/>
        </p:nvSpPr>
        <p:spPr>
          <a:xfrm>
            <a:off x="6172200" y="2505075"/>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9" name="Content Placeholder 8" descr="A screenshot of a map&#10;&#10;Description automatically generated">
            <a:extLst>
              <a:ext uri="{FF2B5EF4-FFF2-40B4-BE49-F238E27FC236}">
                <a16:creationId xmlns:a16="http://schemas.microsoft.com/office/drawing/2014/main" id="{97CB1E10-FBE6-4A40-B8DC-3B63ECAE4769}"/>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700122"/>
            <a:ext cx="5183188" cy="2961274"/>
          </a:xfrm>
        </p:spPr>
      </p:pic>
      <p:graphicFrame>
        <p:nvGraphicFramePr>
          <p:cNvPr id="10" name="Object 9">
            <a:extLst>
              <a:ext uri="{FF2B5EF4-FFF2-40B4-BE49-F238E27FC236}">
                <a16:creationId xmlns:a16="http://schemas.microsoft.com/office/drawing/2014/main" id="{B5A7E2F7-86A7-47D6-9E49-CBFEE6E6582D}"/>
              </a:ext>
            </a:extLst>
          </p:cNvPr>
          <p:cNvGraphicFramePr>
            <a:graphicFrameLocks noChangeAspect="1"/>
          </p:cNvGraphicFramePr>
          <p:nvPr>
            <p:extLst>
              <p:ext uri="{D42A27DB-BD31-4B8C-83A1-F6EECF244321}">
                <p14:modId xmlns:p14="http://schemas.microsoft.com/office/powerpoint/2010/main" val="1470951332"/>
              </p:ext>
            </p:extLst>
          </p:nvPr>
        </p:nvGraphicFramePr>
        <p:xfrm>
          <a:off x="8026319" y="6311607"/>
          <a:ext cx="2125662" cy="469900"/>
        </p:xfrm>
        <a:graphic>
          <a:graphicData uri="http://schemas.openxmlformats.org/presentationml/2006/ole">
            <mc:AlternateContent xmlns:mc="http://schemas.openxmlformats.org/markup-compatibility/2006">
              <mc:Choice xmlns:v="urn:schemas-microsoft-com:vml" Requires="v">
                <p:oleObj name="Packager Shell Object" showAsIcon="1" r:id="rId3" imgW="2126160" imgH="470160" progId="Package">
                  <p:embed/>
                </p:oleObj>
              </mc:Choice>
              <mc:Fallback>
                <p:oleObj name="Packager Shell Object" showAsIcon="1" r:id="rId3" imgW="2126160" imgH="470160" progId="Package">
                  <p:embed/>
                  <p:pic>
                    <p:nvPicPr>
                      <p:cNvPr id="0" name=""/>
                      <p:cNvPicPr/>
                      <p:nvPr/>
                    </p:nvPicPr>
                    <p:blipFill>
                      <a:blip r:embed="rId4"/>
                      <a:stretch>
                        <a:fillRect/>
                      </a:stretch>
                    </p:blipFill>
                    <p:spPr>
                      <a:xfrm>
                        <a:off x="8026319" y="6311607"/>
                        <a:ext cx="2125662" cy="469900"/>
                      </a:xfrm>
                      <a:prstGeom prst="rect">
                        <a:avLst/>
                      </a:prstGeom>
                    </p:spPr>
                  </p:pic>
                </p:oleObj>
              </mc:Fallback>
            </mc:AlternateContent>
          </a:graphicData>
        </a:graphic>
      </p:graphicFrame>
      <p:pic>
        <p:nvPicPr>
          <p:cNvPr id="15" name="Content Placeholder 14" descr="A screenshot of a cell phone&#10;&#10;Description automatically generated">
            <a:extLst>
              <a:ext uri="{FF2B5EF4-FFF2-40B4-BE49-F238E27FC236}">
                <a16:creationId xmlns:a16="http://schemas.microsoft.com/office/drawing/2014/main" id="{D307AFE4-6EC6-4CBF-9764-7D846CA77F5F}"/>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836612" y="2558406"/>
            <a:ext cx="5157787" cy="3430686"/>
          </a:xfrm>
        </p:spPr>
      </p:pic>
    </p:spTree>
    <p:extLst>
      <p:ext uri="{BB962C8B-B14F-4D97-AF65-F5344CB8AC3E}">
        <p14:creationId xmlns:p14="http://schemas.microsoft.com/office/powerpoint/2010/main" val="3729161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B44937D0-3C07-4025-89A9-797D0691EB21}"/>
              </a:ext>
            </a:extLst>
          </p:cNvPr>
          <p:cNvGraphicFramePr>
            <a:graphicFrameLocks/>
          </p:cNvGraphicFramePr>
          <p:nvPr/>
        </p:nvGraphicFramePr>
        <p:xfrm>
          <a:off x="719264" y="439737"/>
          <a:ext cx="10822739" cy="5093230"/>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19</a:t>
            </a:fld>
            <a:endParaRPr lang="en-US"/>
          </a:p>
        </p:txBody>
      </p:sp>
      <p:sp>
        <p:nvSpPr>
          <p:cNvPr id="12" name="Rectangle 11">
            <a:extLst>
              <a:ext uri="{FF2B5EF4-FFF2-40B4-BE49-F238E27FC236}">
                <a16:creationId xmlns:a16="http://schemas.microsoft.com/office/drawing/2014/main" id="{C18B0B93-2F8E-48D7-8790-CFEDCB8AA8F9}"/>
              </a:ext>
            </a:extLst>
          </p:cNvPr>
          <p:cNvSpPr/>
          <p:nvPr/>
        </p:nvSpPr>
        <p:spPr>
          <a:xfrm>
            <a:off x="5672543" y="1428427"/>
            <a:ext cx="4406754" cy="6501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US" sz="1200" dirty="0"/>
              <a:t>Reach 97% success rate for 1,000 concurrent VMs</a:t>
            </a:r>
          </a:p>
          <a:p>
            <a:pPr marL="285750" indent="-285750">
              <a:buFont typeface="Arial" panose="020B0604020202020204" pitchFamily="34" charset="0"/>
              <a:buChar char="•"/>
            </a:pPr>
            <a:r>
              <a:rPr lang="en-US" sz="1200" dirty="0"/>
              <a:t>Failure caused by client (Nova) and Keystone issues</a:t>
            </a:r>
          </a:p>
          <a:p>
            <a:pPr marL="285750" indent="-285750">
              <a:buFont typeface="Arial" panose="020B0604020202020204" pitchFamily="34" charset="0"/>
              <a:buChar char="•"/>
            </a:pPr>
            <a:r>
              <a:rPr lang="en-US" sz="1200" dirty="0"/>
              <a:t>Complete 20K VMs Test in 3,264 sec</a:t>
            </a:r>
          </a:p>
        </p:txBody>
      </p:sp>
      <p:sp>
        <p:nvSpPr>
          <p:cNvPr id="9" name="Rectangle 8">
            <a:extLst>
              <a:ext uri="{FF2B5EF4-FFF2-40B4-BE49-F238E27FC236}">
                <a16:creationId xmlns:a16="http://schemas.microsoft.com/office/drawing/2014/main" id="{C79BDA95-7179-4E03-9DE6-0DD4EF199ACA}"/>
              </a:ext>
            </a:extLst>
          </p:cNvPr>
          <p:cNvSpPr/>
          <p:nvPr/>
        </p:nvSpPr>
        <p:spPr>
          <a:xfrm>
            <a:off x="2485758" y="3093492"/>
            <a:ext cx="2920209" cy="8604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US" sz="1200" dirty="0"/>
              <a:t>Neutron reaches 100% success rate only for concurrency level = 50</a:t>
            </a:r>
          </a:p>
          <a:p>
            <a:pPr marL="285750" indent="-285750">
              <a:buFont typeface="Arial" panose="020B0604020202020204" pitchFamily="34" charset="0"/>
              <a:buChar char="•"/>
            </a:pPr>
            <a:r>
              <a:rPr lang="en-US" sz="1200" dirty="0"/>
              <a:t>Success rate drops down to 20% for concurrency level = 200</a:t>
            </a:r>
          </a:p>
        </p:txBody>
      </p:sp>
      <p:sp>
        <p:nvSpPr>
          <p:cNvPr id="10" name="Rectangle 9">
            <a:extLst>
              <a:ext uri="{FF2B5EF4-FFF2-40B4-BE49-F238E27FC236}">
                <a16:creationId xmlns:a16="http://schemas.microsoft.com/office/drawing/2014/main" id="{53ACB4F0-B0BA-4E78-BDA0-059F6415AE4B}"/>
              </a:ext>
            </a:extLst>
          </p:cNvPr>
          <p:cNvSpPr/>
          <p:nvPr/>
        </p:nvSpPr>
        <p:spPr>
          <a:xfrm>
            <a:off x="719264" y="5676900"/>
            <a:ext cx="4887248" cy="8424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Note: </a:t>
            </a:r>
          </a:p>
          <a:p>
            <a:pPr marL="171450" indent="-171450">
              <a:buFont typeface="Arial" panose="020B0604020202020204" pitchFamily="34" charset="0"/>
              <a:buChar char="•"/>
            </a:pPr>
            <a:r>
              <a:rPr lang="en-US" sz="1200" dirty="0"/>
              <a:t>The concurrency level is measured by the number of concurrent boot VMs (concurrent iteration # x VM boot # per iteration)</a:t>
            </a:r>
          </a:p>
          <a:p>
            <a:pPr marL="171450" indent="-171450">
              <a:buFont typeface="Arial" panose="020B0604020202020204" pitchFamily="34" charset="0"/>
              <a:buChar char="•"/>
            </a:pPr>
            <a:r>
              <a:rPr lang="en-US" sz="1200" dirty="0"/>
              <a:t>Test environment includes 3 controller nodes + 44 compute nodes</a:t>
            </a:r>
          </a:p>
        </p:txBody>
      </p:sp>
      <p:graphicFrame>
        <p:nvGraphicFramePr>
          <p:cNvPr id="3" name="Object 2">
            <a:extLst>
              <a:ext uri="{FF2B5EF4-FFF2-40B4-BE49-F238E27FC236}">
                <a16:creationId xmlns:a16="http://schemas.microsoft.com/office/drawing/2014/main" id="{EAE7E0D7-A608-422D-B571-8073AEB7BB66}"/>
              </a:ext>
            </a:extLst>
          </p:cNvPr>
          <p:cNvGraphicFramePr>
            <a:graphicFrameLocks noChangeAspect="1"/>
          </p:cNvGraphicFramePr>
          <p:nvPr/>
        </p:nvGraphicFramePr>
        <p:xfrm>
          <a:off x="5756681" y="6183590"/>
          <a:ext cx="1687513" cy="469900"/>
        </p:xfrm>
        <a:graphic>
          <a:graphicData uri="http://schemas.openxmlformats.org/presentationml/2006/ole">
            <mc:AlternateContent xmlns:mc="http://schemas.openxmlformats.org/markup-compatibility/2006">
              <mc:Choice xmlns:v="urn:schemas-microsoft-com:vml" Requires="v">
                <p:oleObj name="Packager Shell Object" showAsIcon="1" r:id="rId3" imgW="1687680" imgH="470160" progId="Package">
                  <p:embed/>
                </p:oleObj>
              </mc:Choice>
              <mc:Fallback>
                <p:oleObj name="Packager Shell Object" showAsIcon="1" r:id="rId3" imgW="1687680" imgH="470160" progId="Package">
                  <p:embed/>
                  <p:pic>
                    <p:nvPicPr>
                      <p:cNvPr id="3" name="Object 2">
                        <a:extLst>
                          <a:ext uri="{FF2B5EF4-FFF2-40B4-BE49-F238E27FC236}">
                            <a16:creationId xmlns:a16="http://schemas.microsoft.com/office/drawing/2014/main" id="{EAE7E0D7-A608-422D-B571-8073AEB7BB66}"/>
                          </a:ext>
                        </a:extLst>
                      </p:cNvPr>
                      <p:cNvPicPr/>
                      <p:nvPr/>
                    </p:nvPicPr>
                    <p:blipFill>
                      <a:blip r:embed="rId4"/>
                      <a:stretch>
                        <a:fillRect/>
                      </a:stretch>
                    </p:blipFill>
                    <p:spPr>
                      <a:xfrm>
                        <a:off x="5756681" y="6183590"/>
                        <a:ext cx="1687513" cy="4699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2842AA9-0853-4B49-B14E-F7FCC2CB212D}"/>
              </a:ext>
            </a:extLst>
          </p:cNvPr>
          <p:cNvGraphicFramePr>
            <a:graphicFrameLocks noChangeAspect="1"/>
          </p:cNvGraphicFramePr>
          <p:nvPr>
            <p:extLst>
              <p:ext uri="{D42A27DB-BD31-4B8C-83A1-F6EECF244321}">
                <p14:modId xmlns:p14="http://schemas.microsoft.com/office/powerpoint/2010/main" val="1363934424"/>
              </p:ext>
            </p:extLst>
          </p:nvPr>
        </p:nvGraphicFramePr>
        <p:xfrm>
          <a:off x="7321442" y="5676900"/>
          <a:ext cx="1755775" cy="469900"/>
        </p:xfrm>
        <a:graphic>
          <a:graphicData uri="http://schemas.openxmlformats.org/presentationml/2006/ole">
            <mc:AlternateContent xmlns:mc="http://schemas.openxmlformats.org/markup-compatibility/2006">
              <mc:Choice xmlns:v="urn:schemas-microsoft-com:vml" Requires="v">
                <p:oleObj name="Packager Shell Object" showAsIcon="1" r:id="rId5" imgW="1755000" imgH="470160" progId="Package">
                  <p:embed/>
                </p:oleObj>
              </mc:Choice>
              <mc:Fallback>
                <p:oleObj name="Packager Shell Object" showAsIcon="1" r:id="rId5" imgW="1755000" imgH="470160" progId="Package">
                  <p:embed/>
                  <p:pic>
                    <p:nvPicPr>
                      <p:cNvPr id="11" name="Object 10">
                        <a:extLst>
                          <a:ext uri="{FF2B5EF4-FFF2-40B4-BE49-F238E27FC236}">
                            <a16:creationId xmlns:a16="http://schemas.microsoft.com/office/drawing/2014/main" id="{A2842AA9-0853-4B49-B14E-F7FCC2CB212D}"/>
                          </a:ext>
                        </a:extLst>
                      </p:cNvPr>
                      <p:cNvPicPr/>
                      <p:nvPr/>
                    </p:nvPicPr>
                    <p:blipFill>
                      <a:blip r:embed="rId6"/>
                      <a:stretch>
                        <a:fillRect/>
                      </a:stretch>
                    </p:blipFill>
                    <p:spPr>
                      <a:xfrm>
                        <a:off x="7321442" y="5676900"/>
                        <a:ext cx="1755775" cy="4699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999345C1-EB2C-49A3-BA8C-710D9F0A6112}"/>
              </a:ext>
            </a:extLst>
          </p:cNvPr>
          <p:cNvGraphicFramePr>
            <a:graphicFrameLocks noChangeAspect="1"/>
          </p:cNvGraphicFramePr>
          <p:nvPr/>
        </p:nvGraphicFramePr>
        <p:xfrm>
          <a:off x="7315459" y="6177856"/>
          <a:ext cx="1755775" cy="469900"/>
        </p:xfrm>
        <a:graphic>
          <a:graphicData uri="http://schemas.openxmlformats.org/presentationml/2006/ole">
            <mc:AlternateContent xmlns:mc="http://schemas.openxmlformats.org/markup-compatibility/2006">
              <mc:Choice xmlns:v="urn:schemas-microsoft-com:vml" Requires="v">
                <p:oleObj name="Packager Shell Object" showAsIcon="1" r:id="rId7" imgW="1755000" imgH="470160" progId="Package">
                  <p:embed/>
                </p:oleObj>
              </mc:Choice>
              <mc:Fallback>
                <p:oleObj name="Packager Shell Object" showAsIcon="1" r:id="rId7" imgW="1755000" imgH="470160" progId="Package">
                  <p:embed/>
                  <p:pic>
                    <p:nvPicPr>
                      <p:cNvPr id="13" name="Object 12">
                        <a:extLst>
                          <a:ext uri="{FF2B5EF4-FFF2-40B4-BE49-F238E27FC236}">
                            <a16:creationId xmlns:a16="http://schemas.microsoft.com/office/drawing/2014/main" id="{999345C1-EB2C-49A3-BA8C-710D9F0A6112}"/>
                          </a:ext>
                        </a:extLst>
                      </p:cNvPr>
                      <p:cNvPicPr/>
                      <p:nvPr/>
                    </p:nvPicPr>
                    <p:blipFill>
                      <a:blip r:embed="rId8"/>
                      <a:stretch>
                        <a:fillRect/>
                      </a:stretch>
                    </p:blipFill>
                    <p:spPr>
                      <a:xfrm>
                        <a:off x="7315459" y="6177856"/>
                        <a:ext cx="1755775" cy="469900"/>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50D20333-0983-4264-9265-1D9502C97B64}"/>
              </a:ext>
            </a:extLst>
          </p:cNvPr>
          <p:cNvGraphicFramePr>
            <a:graphicFrameLocks noChangeAspect="1"/>
          </p:cNvGraphicFramePr>
          <p:nvPr/>
        </p:nvGraphicFramePr>
        <p:xfrm>
          <a:off x="5672543" y="5692428"/>
          <a:ext cx="1855787" cy="469900"/>
        </p:xfrm>
        <a:graphic>
          <a:graphicData uri="http://schemas.openxmlformats.org/presentationml/2006/ole">
            <mc:AlternateContent xmlns:mc="http://schemas.openxmlformats.org/markup-compatibility/2006">
              <mc:Choice xmlns:v="urn:schemas-microsoft-com:vml" Requires="v">
                <p:oleObj name="Packager Shell Object" showAsIcon="1" r:id="rId9" imgW="1856160" imgH="470160" progId="Package">
                  <p:embed/>
                </p:oleObj>
              </mc:Choice>
              <mc:Fallback>
                <p:oleObj name="Packager Shell Object" showAsIcon="1" r:id="rId9" imgW="1856160" imgH="470160" progId="Package">
                  <p:embed/>
                  <p:pic>
                    <p:nvPicPr>
                      <p:cNvPr id="14" name="Object 13">
                        <a:extLst>
                          <a:ext uri="{FF2B5EF4-FFF2-40B4-BE49-F238E27FC236}">
                            <a16:creationId xmlns:a16="http://schemas.microsoft.com/office/drawing/2014/main" id="{50D20333-0983-4264-9265-1D9502C97B64}"/>
                          </a:ext>
                        </a:extLst>
                      </p:cNvPr>
                      <p:cNvPicPr/>
                      <p:nvPr/>
                    </p:nvPicPr>
                    <p:blipFill>
                      <a:blip r:embed="rId10"/>
                      <a:stretch>
                        <a:fillRect/>
                      </a:stretch>
                    </p:blipFill>
                    <p:spPr>
                      <a:xfrm>
                        <a:off x="5672543" y="5692428"/>
                        <a:ext cx="1855787" cy="469900"/>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A6B97A21-19CA-4909-A86E-239B1095EFB6}"/>
              </a:ext>
            </a:extLst>
          </p:cNvPr>
          <p:cNvSpPr/>
          <p:nvPr/>
        </p:nvSpPr>
        <p:spPr>
          <a:xfrm>
            <a:off x="6972301" y="3067257"/>
            <a:ext cx="3729565" cy="10435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71450" indent="-171450">
              <a:buFont typeface="Arial" panose="020B0604020202020204" pitchFamily="34" charset="0"/>
              <a:buChar char="•"/>
            </a:pPr>
            <a:r>
              <a:rPr lang="en-US" sz="1200" dirty="0"/>
              <a:t>Starting from 1,000 VMs, Nova and Keystone hit serious timeout issues due to resource limit (Nova hosted in 3 physical machines and Keystone hosted in 1 physical machine)</a:t>
            </a:r>
          </a:p>
          <a:p>
            <a:pPr marL="171450" indent="-171450">
              <a:buFont typeface="Arial" panose="020B0604020202020204" pitchFamily="34" charset="0"/>
              <a:buChar char="•"/>
            </a:pPr>
            <a:r>
              <a:rPr lang="en-US" sz="1200" dirty="0" err="1"/>
              <a:t>Alcor</a:t>
            </a:r>
            <a:r>
              <a:rPr lang="en-US" sz="1200" dirty="0"/>
              <a:t> not yet reaches its performance bottleneck</a:t>
            </a:r>
          </a:p>
        </p:txBody>
      </p:sp>
    </p:spTree>
    <p:extLst>
      <p:ext uri="{BB962C8B-B14F-4D97-AF65-F5344CB8AC3E}">
        <p14:creationId xmlns:p14="http://schemas.microsoft.com/office/powerpoint/2010/main" val="362720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p:txBody>
          <a:bodyPr/>
          <a:lstStyle/>
          <a:p>
            <a:r>
              <a:rPr lang="en-US" dirty="0" err="1">
                <a:solidFill>
                  <a:schemeClr val="tx2"/>
                </a:solidFill>
              </a:rPr>
              <a:t>Alcor</a:t>
            </a:r>
            <a:r>
              <a:rPr lang="en-US" dirty="0">
                <a:solidFill>
                  <a:schemeClr val="tx2"/>
                </a:solidFill>
              </a:rPr>
              <a:t> Project</a:t>
            </a:r>
          </a:p>
        </p:txBody>
      </p:sp>
      <p:sp>
        <p:nvSpPr>
          <p:cNvPr id="3" name="Content Placeholder 2">
            <a:extLst>
              <a:ext uri="{FF2B5EF4-FFF2-40B4-BE49-F238E27FC236}">
                <a16:creationId xmlns:a16="http://schemas.microsoft.com/office/drawing/2014/main" id="{9FD979C0-F458-41C0-A368-632AFBDE498C}"/>
              </a:ext>
            </a:extLst>
          </p:cNvPr>
          <p:cNvSpPr>
            <a:spLocks noGrp="1"/>
          </p:cNvSpPr>
          <p:nvPr>
            <p:ph idx="1"/>
          </p:nvPr>
        </p:nvSpPr>
        <p:spPr/>
        <p:txBody>
          <a:bodyPr/>
          <a:lstStyle/>
          <a:p>
            <a:r>
              <a:rPr lang="en-US" dirty="0">
                <a:solidFill>
                  <a:schemeClr val="tx2"/>
                </a:solidFill>
              </a:rPr>
              <a:t>Architecture Overview</a:t>
            </a:r>
          </a:p>
          <a:p>
            <a:r>
              <a:rPr lang="en-US" dirty="0">
                <a:solidFill>
                  <a:schemeClr val="tx2"/>
                </a:solidFill>
              </a:rPr>
              <a:t>Component Snapshot and Development Status</a:t>
            </a:r>
          </a:p>
          <a:p>
            <a:r>
              <a:rPr lang="en-US" dirty="0">
                <a:solidFill>
                  <a:schemeClr val="tx2"/>
                </a:solidFill>
              </a:rPr>
              <a:t>Performance Comparison with OpenStack Neutron</a:t>
            </a:r>
          </a:p>
          <a:p>
            <a:r>
              <a:rPr lang="en-US" dirty="0">
                <a:solidFill>
                  <a:schemeClr val="tx2"/>
                </a:solidFill>
              </a:rPr>
              <a:t>Scalability Test Framework</a:t>
            </a:r>
          </a:p>
          <a:p>
            <a:r>
              <a:rPr lang="en-US" dirty="0">
                <a:solidFill>
                  <a:schemeClr val="tx2"/>
                </a:solidFill>
              </a:rPr>
              <a:t>Migration Plan from Neutron</a:t>
            </a:r>
          </a:p>
          <a:p>
            <a:r>
              <a:rPr lang="en-US" dirty="0">
                <a:solidFill>
                  <a:schemeClr val="tx2"/>
                </a:solidFill>
              </a:rPr>
              <a:t>11/30 New Features</a:t>
            </a:r>
          </a:p>
          <a:p>
            <a:pPr lvl="1"/>
            <a:r>
              <a:rPr lang="en-US" dirty="0">
                <a:solidFill>
                  <a:schemeClr val="tx2"/>
                </a:solidFill>
              </a:rPr>
              <a:t>L3 Routing by </a:t>
            </a:r>
            <a:r>
              <a:rPr lang="en-US" dirty="0" err="1">
                <a:solidFill>
                  <a:schemeClr val="tx2"/>
                </a:solidFill>
              </a:rPr>
              <a:t>Alcor</a:t>
            </a:r>
            <a:r>
              <a:rPr lang="en-US" dirty="0">
                <a:solidFill>
                  <a:schemeClr val="tx2"/>
                </a:solidFill>
              </a:rPr>
              <a:t> Distributed Router</a:t>
            </a:r>
          </a:p>
          <a:p>
            <a:pPr lvl="1"/>
            <a:r>
              <a:rPr lang="en-US" dirty="0">
                <a:solidFill>
                  <a:schemeClr val="tx2"/>
                </a:solidFill>
              </a:rPr>
              <a:t>Distributed DHCP Programming</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p:txBody>
          <a:bodyPr/>
          <a:lstStyle/>
          <a:p>
            <a:fld id="{3B917CB5-27BD-4ECA-9D86-80D4B900A204}" type="slidenum">
              <a:rPr lang="en-US" smtClean="0"/>
              <a:t>2</a:t>
            </a:fld>
            <a:endParaRPr lang="en-US"/>
          </a:p>
        </p:txBody>
      </p:sp>
    </p:spTree>
    <p:extLst>
      <p:ext uri="{BB962C8B-B14F-4D97-AF65-F5344CB8AC3E}">
        <p14:creationId xmlns:p14="http://schemas.microsoft.com/office/powerpoint/2010/main" val="2963793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8FEBB56-01FF-4ED7-9F76-1AEBF6A05780}"/>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58C6DC8B-B171-4FFA-857B-C47F9A6494FB}"/>
              </a:ext>
            </a:extLst>
          </p:cNvPr>
          <p:cNvSpPr>
            <a:spLocks noGrp="1"/>
          </p:cNvSpPr>
          <p:nvPr>
            <p:ph type="sldNum" sz="quarter" idx="12"/>
          </p:nvPr>
        </p:nvSpPr>
        <p:spPr/>
        <p:txBody>
          <a:bodyPr/>
          <a:lstStyle/>
          <a:p>
            <a:fld id="{3B917CB5-27BD-4ECA-9D86-80D4B900A204}" type="slidenum">
              <a:rPr lang="en-US" smtClean="0"/>
              <a:t>20</a:t>
            </a:fld>
            <a:endParaRPr lang="en-US"/>
          </a:p>
        </p:txBody>
      </p:sp>
      <p:sp>
        <p:nvSpPr>
          <p:cNvPr id="7" name="Rectangle 6">
            <a:extLst>
              <a:ext uri="{FF2B5EF4-FFF2-40B4-BE49-F238E27FC236}">
                <a16:creationId xmlns:a16="http://schemas.microsoft.com/office/drawing/2014/main" id="{A043533F-467A-46B5-9EC2-AC609C69B15B}"/>
              </a:ext>
            </a:extLst>
          </p:cNvPr>
          <p:cNvSpPr/>
          <p:nvPr/>
        </p:nvSpPr>
        <p:spPr>
          <a:xfrm>
            <a:off x="824059" y="5188331"/>
            <a:ext cx="3004022" cy="11039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Test Setup:</a:t>
            </a:r>
          </a:p>
          <a:p>
            <a:pPr marL="171450" indent="-171450">
              <a:buFont typeface="Arial" panose="020B0604020202020204" pitchFamily="34" charset="0"/>
              <a:buChar char="•"/>
            </a:pPr>
            <a:r>
              <a:rPr lang="en-US" sz="1200" dirty="0"/>
              <a:t>OpenStack (exception Keystone) and </a:t>
            </a:r>
            <a:r>
              <a:rPr lang="en-US" sz="1200" dirty="0" err="1"/>
              <a:t>Alcor</a:t>
            </a:r>
            <a:r>
              <a:rPr lang="en-US" sz="1200" dirty="0"/>
              <a:t> are co-located in three RH2288 v2 servers.</a:t>
            </a:r>
          </a:p>
          <a:p>
            <a:pPr marL="171450" indent="-171450">
              <a:buFont typeface="Arial" panose="020B0604020202020204" pitchFamily="34" charset="0"/>
              <a:buChar char="•"/>
            </a:pPr>
            <a:r>
              <a:rPr lang="en-US" sz="1200" dirty="0"/>
              <a:t>Run 600 iterations, each with 5 port creation and 5 port update requests.</a:t>
            </a:r>
          </a:p>
        </p:txBody>
      </p:sp>
      <p:graphicFrame>
        <p:nvGraphicFramePr>
          <p:cNvPr id="2" name="Object 1">
            <a:extLst>
              <a:ext uri="{FF2B5EF4-FFF2-40B4-BE49-F238E27FC236}">
                <a16:creationId xmlns:a16="http://schemas.microsoft.com/office/drawing/2014/main" id="{ACE4287C-7A4F-4243-BE85-BB7F305E9201}"/>
              </a:ext>
            </a:extLst>
          </p:cNvPr>
          <p:cNvGraphicFramePr>
            <a:graphicFrameLocks noChangeAspect="1"/>
          </p:cNvGraphicFramePr>
          <p:nvPr/>
        </p:nvGraphicFramePr>
        <p:xfrm>
          <a:off x="5215961" y="6402209"/>
          <a:ext cx="1012825" cy="469900"/>
        </p:xfrm>
        <a:graphic>
          <a:graphicData uri="http://schemas.openxmlformats.org/presentationml/2006/ole">
            <mc:AlternateContent xmlns:mc="http://schemas.openxmlformats.org/markup-compatibility/2006">
              <mc:Choice xmlns:v="urn:schemas-microsoft-com:vml" Requires="v">
                <p:oleObj name="Packager Shell Object" showAsIcon="1" r:id="rId2" imgW="1012680" imgH="470160" progId="Package">
                  <p:embed/>
                </p:oleObj>
              </mc:Choice>
              <mc:Fallback>
                <p:oleObj name="Packager Shell Object" showAsIcon="1" r:id="rId2" imgW="1012680" imgH="470160" progId="Package">
                  <p:embed/>
                  <p:pic>
                    <p:nvPicPr>
                      <p:cNvPr id="2" name="Object 1">
                        <a:extLst>
                          <a:ext uri="{FF2B5EF4-FFF2-40B4-BE49-F238E27FC236}">
                            <a16:creationId xmlns:a16="http://schemas.microsoft.com/office/drawing/2014/main" id="{ACE4287C-7A4F-4243-BE85-BB7F305E9201}"/>
                          </a:ext>
                        </a:extLst>
                      </p:cNvPr>
                      <p:cNvPicPr/>
                      <p:nvPr/>
                    </p:nvPicPr>
                    <p:blipFill>
                      <a:blip r:embed="rId3"/>
                      <a:stretch>
                        <a:fillRect/>
                      </a:stretch>
                    </p:blipFill>
                    <p:spPr>
                      <a:xfrm>
                        <a:off x="5215961" y="6402209"/>
                        <a:ext cx="1012825" cy="4699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E960873-85CF-435D-8389-95A9AC41632C}"/>
              </a:ext>
            </a:extLst>
          </p:cNvPr>
          <p:cNvGraphicFramePr>
            <a:graphicFrameLocks noChangeAspect="1"/>
          </p:cNvGraphicFramePr>
          <p:nvPr/>
        </p:nvGraphicFramePr>
        <p:xfrm>
          <a:off x="4176882" y="6402209"/>
          <a:ext cx="1012825" cy="469900"/>
        </p:xfrm>
        <a:graphic>
          <a:graphicData uri="http://schemas.openxmlformats.org/presentationml/2006/ole">
            <mc:AlternateContent xmlns:mc="http://schemas.openxmlformats.org/markup-compatibility/2006">
              <mc:Choice xmlns:v="urn:schemas-microsoft-com:vml" Requires="v">
                <p:oleObj name="Packager Shell Object" showAsIcon="1" r:id="rId4" imgW="1012680" imgH="470160" progId="Package">
                  <p:embed/>
                </p:oleObj>
              </mc:Choice>
              <mc:Fallback>
                <p:oleObj name="Packager Shell Object" showAsIcon="1" r:id="rId4" imgW="1012680" imgH="470160" progId="Package">
                  <p:embed/>
                  <p:pic>
                    <p:nvPicPr>
                      <p:cNvPr id="8" name="Object 7">
                        <a:extLst>
                          <a:ext uri="{FF2B5EF4-FFF2-40B4-BE49-F238E27FC236}">
                            <a16:creationId xmlns:a16="http://schemas.microsoft.com/office/drawing/2014/main" id="{6E960873-85CF-435D-8389-95A9AC41632C}"/>
                          </a:ext>
                        </a:extLst>
                      </p:cNvPr>
                      <p:cNvPicPr/>
                      <p:nvPr/>
                    </p:nvPicPr>
                    <p:blipFill>
                      <a:blip r:embed="rId5"/>
                      <a:stretch>
                        <a:fillRect/>
                      </a:stretch>
                    </p:blipFill>
                    <p:spPr>
                      <a:xfrm>
                        <a:off x="4176882" y="6402209"/>
                        <a:ext cx="1012825" cy="4699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13936F04-D141-40D4-B8B9-2D8A779A85E8}"/>
              </a:ext>
            </a:extLst>
          </p:cNvPr>
          <p:cNvGraphicFramePr>
            <a:graphicFrameLocks noChangeAspect="1"/>
          </p:cNvGraphicFramePr>
          <p:nvPr/>
        </p:nvGraphicFramePr>
        <p:xfrm>
          <a:off x="3042554" y="6403044"/>
          <a:ext cx="1108075" cy="469900"/>
        </p:xfrm>
        <a:graphic>
          <a:graphicData uri="http://schemas.openxmlformats.org/presentationml/2006/ole">
            <mc:AlternateContent xmlns:mc="http://schemas.openxmlformats.org/markup-compatibility/2006">
              <mc:Choice xmlns:v="urn:schemas-microsoft-com:vml" Requires="v">
                <p:oleObj name="Packager Shell Object" showAsIcon="1" r:id="rId6" imgW="1108080" imgH="470160" progId="Package">
                  <p:embed/>
                </p:oleObj>
              </mc:Choice>
              <mc:Fallback>
                <p:oleObj name="Packager Shell Object" showAsIcon="1" r:id="rId6" imgW="1108080" imgH="470160" progId="Package">
                  <p:embed/>
                  <p:pic>
                    <p:nvPicPr>
                      <p:cNvPr id="9" name="Object 8">
                        <a:extLst>
                          <a:ext uri="{FF2B5EF4-FFF2-40B4-BE49-F238E27FC236}">
                            <a16:creationId xmlns:a16="http://schemas.microsoft.com/office/drawing/2014/main" id="{13936F04-D141-40D4-B8B9-2D8A779A85E8}"/>
                          </a:ext>
                        </a:extLst>
                      </p:cNvPr>
                      <p:cNvPicPr/>
                      <p:nvPr/>
                    </p:nvPicPr>
                    <p:blipFill>
                      <a:blip r:embed="rId7"/>
                      <a:stretch>
                        <a:fillRect/>
                      </a:stretch>
                    </p:blipFill>
                    <p:spPr>
                      <a:xfrm>
                        <a:off x="3042554" y="6403044"/>
                        <a:ext cx="1108075" cy="469900"/>
                      </a:xfrm>
                      <a:prstGeom prst="rect">
                        <a:avLst/>
                      </a:prstGeom>
                    </p:spPr>
                  </p:pic>
                </p:oleObj>
              </mc:Fallback>
            </mc:AlternateContent>
          </a:graphicData>
        </a:graphic>
      </p:graphicFrame>
      <p:graphicFrame>
        <p:nvGraphicFramePr>
          <p:cNvPr id="10" name="Chart 9">
            <a:extLst>
              <a:ext uri="{FF2B5EF4-FFF2-40B4-BE49-F238E27FC236}">
                <a16:creationId xmlns:a16="http://schemas.microsoft.com/office/drawing/2014/main" id="{DBFD6814-77E3-4676-8248-61D12E26EBFC}"/>
              </a:ext>
            </a:extLst>
          </p:cNvPr>
          <p:cNvGraphicFramePr>
            <a:graphicFrameLocks/>
          </p:cNvGraphicFramePr>
          <p:nvPr/>
        </p:nvGraphicFramePr>
        <p:xfrm>
          <a:off x="824058" y="257258"/>
          <a:ext cx="10803545" cy="4864931"/>
        </p:xfrm>
        <a:graphic>
          <a:graphicData uri="http://schemas.openxmlformats.org/drawingml/2006/chart">
            <c:chart xmlns:c="http://schemas.openxmlformats.org/drawingml/2006/chart" xmlns:r="http://schemas.openxmlformats.org/officeDocument/2006/relationships" r:id="rId8"/>
          </a:graphicData>
        </a:graphic>
      </p:graphicFrame>
      <p:sp>
        <p:nvSpPr>
          <p:cNvPr id="11" name="Rectangle 10">
            <a:extLst>
              <a:ext uri="{FF2B5EF4-FFF2-40B4-BE49-F238E27FC236}">
                <a16:creationId xmlns:a16="http://schemas.microsoft.com/office/drawing/2014/main" id="{ECA33898-2709-4E13-B1A6-05BF7993257D}"/>
              </a:ext>
            </a:extLst>
          </p:cNvPr>
          <p:cNvSpPr/>
          <p:nvPr/>
        </p:nvSpPr>
        <p:spPr>
          <a:xfrm>
            <a:off x="8592580" y="5187496"/>
            <a:ext cx="3035020" cy="1104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10+x Throughput at performance tipping point (defined by 100% success rate):</a:t>
            </a:r>
          </a:p>
          <a:p>
            <a:r>
              <a:rPr lang="en-US" sz="1200" dirty="0"/>
              <a:t>1. Neutron could stay at stable status only up to RPS 50, after which Neutron hangs.</a:t>
            </a:r>
          </a:p>
          <a:p>
            <a:r>
              <a:rPr lang="en-US" sz="1200" dirty="0"/>
              <a:t>2. While </a:t>
            </a:r>
            <a:r>
              <a:rPr lang="en-US" sz="1200" dirty="0" err="1"/>
              <a:t>Alcor</a:t>
            </a:r>
            <a:r>
              <a:rPr lang="en-US" sz="1200" dirty="0"/>
              <a:t> could push all the way up to RPS 500 with 100% success rate.</a:t>
            </a:r>
          </a:p>
        </p:txBody>
      </p:sp>
      <p:sp>
        <p:nvSpPr>
          <p:cNvPr id="12" name="Rectangle 11">
            <a:extLst>
              <a:ext uri="{FF2B5EF4-FFF2-40B4-BE49-F238E27FC236}">
                <a16:creationId xmlns:a16="http://schemas.microsoft.com/office/drawing/2014/main" id="{88CE8D07-07FC-4C0D-AE1F-6915C029521F}"/>
              </a:ext>
            </a:extLst>
          </p:cNvPr>
          <p:cNvSpPr/>
          <p:nvPr/>
        </p:nvSpPr>
        <p:spPr>
          <a:xfrm>
            <a:off x="3983063" y="5187496"/>
            <a:ext cx="4485533" cy="1104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100x Port Throughput (with latency at ~3 seconds)</a:t>
            </a:r>
          </a:p>
          <a:p>
            <a:r>
              <a:rPr lang="en-US" sz="1200" dirty="0"/>
              <a:t>1. Neutron port creation latency at 2.95 seconds when RPS = 5. </a:t>
            </a:r>
          </a:p>
          <a:p>
            <a:r>
              <a:rPr lang="en-US" sz="1200" dirty="0"/>
              <a:t>2. </a:t>
            </a:r>
            <a:r>
              <a:rPr lang="en-US" sz="1200" dirty="0" err="1"/>
              <a:t>Alcor</a:t>
            </a:r>
            <a:r>
              <a:rPr lang="en-US" sz="1200" dirty="0"/>
              <a:t> port creation latency at 2.85 seconds when RPS = 500.</a:t>
            </a:r>
          </a:p>
          <a:p>
            <a:r>
              <a:rPr lang="en-US" sz="1200" dirty="0"/>
              <a:t>3. </a:t>
            </a:r>
            <a:r>
              <a:rPr lang="en-US" sz="1200" dirty="0" err="1"/>
              <a:t>Alcor</a:t>
            </a:r>
            <a:r>
              <a:rPr lang="en-US" sz="1200" dirty="0"/>
              <a:t> consistently achieves low port list latency (under 600 </a:t>
            </a:r>
            <a:r>
              <a:rPr lang="en-US" sz="1200" dirty="0" err="1"/>
              <a:t>ms</a:t>
            </a:r>
            <a:r>
              <a:rPr lang="en-US" sz="1200" dirty="0"/>
              <a:t>).</a:t>
            </a:r>
          </a:p>
        </p:txBody>
      </p:sp>
      <p:cxnSp>
        <p:nvCxnSpPr>
          <p:cNvPr id="14" name="Straight Connector 13">
            <a:extLst>
              <a:ext uri="{FF2B5EF4-FFF2-40B4-BE49-F238E27FC236}">
                <a16:creationId xmlns:a16="http://schemas.microsoft.com/office/drawing/2014/main" id="{E3AFEF73-0CD9-463F-86C8-712B11F65F8B}"/>
              </a:ext>
            </a:extLst>
          </p:cNvPr>
          <p:cNvCxnSpPr>
            <a:cxnSpLocks/>
          </p:cNvCxnSpPr>
          <p:nvPr/>
        </p:nvCxnSpPr>
        <p:spPr>
          <a:xfrm>
            <a:off x="1553706" y="2003154"/>
            <a:ext cx="8748793" cy="0"/>
          </a:xfrm>
          <a:prstGeom prst="line">
            <a:avLst/>
          </a:prstGeom>
          <a:ln w="9525">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81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21</a:t>
            </a:fld>
            <a:endParaRPr lang="en-US"/>
          </a:p>
        </p:txBody>
      </p:sp>
      <p:sp>
        <p:nvSpPr>
          <p:cNvPr id="13" name="Rectangle 12">
            <a:extLst>
              <a:ext uri="{FF2B5EF4-FFF2-40B4-BE49-F238E27FC236}">
                <a16:creationId xmlns:a16="http://schemas.microsoft.com/office/drawing/2014/main" id="{DEF1AA15-7E75-4FBA-AAFD-611DB766398D}"/>
              </a:ext>
            </a:extLst>
          </p:cNvPr>
          <p:cNvSpPr/>
          <p:nvPr/>
        </p:nvSpPr>
        <p:spPr>
          <a:xfrm>
            <a:off x="1200199" y="5322403"/>
            <a:ext cx="5979391" cy="13147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err="1"/>
              <a:t>Alcor</a:t>
            </a:r>
            <a:r>
              <a:rPr lang="en-US" sz="1200" dirty="0"/>
              <a:t> Setup under High RPS 300 (about 10K ports/minute):</a:t>
            </a:r>
          </a:p>
          <a:p>
            <a:pPr marL="171450" indent="-171450">
              <a:buFont typeface="Arial" panose="020B0604020202020204" pitchFamily="34" charset="0"/>
              <a:buChar char="•"/>
            </a:pPr>
            <a:r>
              <a:rPr lang="en-US" sz="1200" dirty="0"/>
              <a:t>Run 600 iterations, each with 5 port creation requests and 5 port update requests</a:t>
            </a:r>
          </a:p>
          <a:p>
            <a:pPr marL="171450" indent="-171450">
              <a:buFont typeface="Arial" panose="020B0604020202020204" pitchFamily="34" charset="0"/>
              <a:buChar char="•"/>
            </a:pPr>
            <a:r>
              <a:rPr lang="en-US" sz="1200" dirty="0"/>
              <a:t>Collect 3,000 port creation traces and 3,000 port update traces</a:t>
            </a:r>
          </a:p>
          <a:p>
            <a:pPr marL="171450" indent="-171450">
              <a:buFont typeface="Arial" panose="020B0604020202020204" pitchFamily="34" charset="0"/>
              <a:buChar char="•"/>
            </a:pPr>
            <a:r>
              <a:rPr lang="en-US" sz="1200" dirty="0"/>
              <a:t>Calculate mean, 25 percentile, 75 percentile etc.</a:t>
            </a:r>
          </a:p>
          <a:p>
            <a:pPr marL="171450" indent="-171450">
              <a:buFont typeface="Arial" panose="020B0604020202020204" pitchFamily="34" charset="0"/>
              <a:buChar char="•"/>
            </a:pPr>
            <a:r>
              <a:rPr lang="en-US" sz="1200" dirty="0"/>
              <a:t>75% percentile of requests under 1 seconds</a:t>
            </a:r>
          </a:p>
          <a:p>
            <a:pPr marL="171450" indent="-171450">
              <a:buFont typeface="Arial" panose="020B0604020202020204" pitchFamily="34" charset="0"/>
              <a:buChar char="•"/>
            </a:pPr>
            <a:r>
              <a:rPr lang="en-US" sz="1200" dirty="0"/>
              <a:t>Long tail latency caused by cold DB start and could be further improved</a:t>
            </a:r>
          </a:p>
        </p:txBody>
      </p:sp>
      <p:pic>
        <p:nvPicPr>
          <p:cNvPr id="6" name="Picture 5" descr="Chart, box and whisker chart&#10;&#10;Description automatically generated">
            <a:extLst>
              <a:ext uri="{FF2B5EF4-FFF2-40B4-BE49-F238E27FC236}">
                <a16:creationId xmlns:a16="http://schemas.microsoft.com/office/drawing/2014/main" id="{20F2E9C5-4943-4F09-A75C-787B222DA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00077"/>
            <a:ext cx="5584959" cy="4188719"/>
          </a:xfrm>
          <a:prstGeom prst="rect">
            <a:avLst/>
          </a:prstGeom>
        </p:spPr>
      </p:pic>
      <p:pic>
        <p:nvPicPr>
          <p:cNvPr id="8" name="Picture 7" descr="Chart&#10;&#10;Description automatically generated">
            <a:extLst>
              <a:ext uri="{FF2B5EF4-FFF2-40B4-BE49-F238E27FC236}">
                <a16:creationId xmlns:a16="http://schemas.microsoft.com/office/drawing/2014/main" id="{34B5EB56-0105-4A5C-A266-7561F6F43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00077"/>
            <a:ext cx="5136397" cy="3852298"/>
          </a:xfrm>
          <a:prstGeom prst="rect">
            <a:avLst/>
          </a:prstGeom>
        </p:spPr>
      </p:pic>
      <p:graphicFrame>
        <p:nvGraphicFramePr>
          <p:cNvPr id="9" name="Object 8">
            <a:extLst>
              <a:ext uri="{FF2B5EF4-FFF2-40B4-BE49-F238E27FC236}">
                <a16:creationId xmlns:a16="http://schemas.microsoft.com/office/drawing/2014/main" id="{BCD57270-5B61-48A1-8AF8-A7B321ECA68E}"/>
              </a:ext>
            </a:extLst>
          </p:cNvPr>
          <p:cNvGraphicFramePr>
            <a:graphicFrameLocks noChangeAspect="1"/>
          </p:cNvGraphicFramePr>
          <p:nvPr/>
        </p:nvGraphicFramePr>
        <p:xfrm>
          <a:off x="7342604" y="5867002"/>
          <a:ext cx="2643187" cy="469900"/>
        </p:xfrm>
        <a:graphic>
          <a:graphicData uri="http://schemas.openxmlformats.org/presentationml/2006/ole">
            <mc:AlternateContent xmlns:mc="http://schemas.openxmlformats.org/markup-compatibility/2006">
              <mc:Choice xmlns:v="urn:schemas-microsoft-com:vml" Requires="v">
                <p:oleObj name="Packager Shell Object" showAsIcon="1" r:id="rId4" imgW="2643840" imgH="470160" progId="Package">
                  <p:embed/>
                </p:oleObj>
              </mc:Choice>
              <mc:Fallback>
                <p:oleObj name="Packager Shell Object" showAsIcon="1" r:id="rId4" imgW="2643840" imgH="470160" progId="Package">
                  <p:embed/>
                  <p:pic>
                    <p:nvPicPr>
                      <p:cNvPr id="9" name="Object 8">
                        <a:extLst>
                          <a:ext uri="{FF2B5EF4-FFF2-40B4-BE49-F238E27FC236}">
                            <a16:creationId xmlns:a16="http://schemas.microsoft.com/office/drawing/2014/main" id="{BCD57270-5B61-48A1-8AF8-A7B321ECA68E}"/>
                          </a:ext>
                        </a:extLst>
                      </p:cNvPr>
                      <p:cNvPicPr/>
                      <p:nvPr/>
                    </p:nvPicPr>
                    <p:blipFill>
                      <a:blip r:embed="rId5"/>
                      <a:stretch>
                        <a:fillRect/>
                      </a:stretch>
                    </p:blipFill>
                    <p:spPr>
                      <a:xfrm>
                        <a:off x="7342604" y="5867002"/>
                        <a:ext cx="2643187" cy="469900"/>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1503F64-CBBA-4CAE-B8BC-63B5458AD3E1}"/>
              </a:ext>
            </a:extLst>
          </p:cNvPr>
          <p:cNvSpPr>
            <a:spLocks noGrp="1"/>
          </p:cNvSpPr>
          <p:nvPr>
            <p:ph type="title"/>
          </p:nvPr>
        </p:nvSpPr>
        <p:spPr>
          <a:xfrm>
            <a:off x="838200" y="365126"/>
            <a:ext cx="10515600" cy="584146"/>
          </a:xfrm>
        </p:spPr>
        <p:txBody>
          <a:bodyPr anchor="b">
            <a:normAutofit/>
          </a:bodyPr>
          <a:lstStyle/>
          <a:p>
            <a:r>
              <a:rPr lang="en-US" dirty="0">
                <a:solidFill>
                  <a:schemeClr val="tx2"/>
                </a:solidFill>
              </a:rPr>
              <a:t>Create/Update Latency Distribution for High RPS 300</a:t>
            </a:r>
          </a:p>
        </p:txBody>
      </p:sp>
    </p:spTree>
    <p:extLst>
      <p:ext uri="{BB962C8B-B14F-4D97-AF65-F5344CB8AC3E}">
        <p14:creationId xmlns:p14="http://schemas.microsoft.com/office/powerpoint/2010/main" val="1717691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5D0F6A57-F2F0-4546-8D0A-2FBD1279BEB2}"/>
              </a:ext>
            </a:extLst>
          </p:cNvPr>
          <p:cNvGraphicFramePr>
            <a:graphicFrameLocks/>
          </p:cNvGraphicFramePr>
          <p:nvPr/>
        </p:nvGraphicFramePr>
        <p:xfrm>
          <a:off x="719264" y="320098"/>
          <a:ext cx="10834722" cy="4852461"/>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a:extLst>
              <a:ext uri="{FF2B5EF4-FFF2-40B4-BE49-F238E27FC236}">
                <a16:creationId xmlns:a16="http://schemas.microsoft.com/office/drawing/2014/main" id="{AF5B7284-E5B4-41BE-A5EB-908CD5E2200A}"/>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A194CABF-C785-461C-9840-12DC9EAF6487}"/>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22</a:t>
            </a:fld>
            <a:endParaRPr lang="en-US"/>
          </a:p>
        </p:txBody>
      </p:sp>
      <p:sp>
        <p:nvSpPr>
          <p:cNvPr id="10" name="Rectangle 9">
            <a:extLst>
              <a:ext uri="{FF2B5EF4-FFF2-40B4-BE49-F238E27FC236}">
                <a16:creationId xmlns:a16="http://schemas.microsoft.com/office/drawing/2014/main" id="{79AD60CE-B90F-426B-B106-B5BD539FE7B0}"/>
              </a:ext>
            </a:extLst>
          </p:cNvPr>
          <p:cNvSpPr/>
          <p:nvPr/>
        </p:nvSpPr>
        <p:spPr>
          <a:xfrm>
            <a:off x="5128783" y="5319503"/>
            <a:ext cx="4693268" cy="1017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200" dirty="0"/>
          </a:p>
          <a:p>
            <a:r>
              <a:rPr lang="en-US" sz="1200" dirty="0" err="1"/>
              <a:t>Alcor</a:t>
            </a:r>
            <a:r>
              <a:rPr lang="en-US" sz="1200" dirty="0"/>
              <a:t> Resilience to High Stress</a:t>
            </a:r>
          </a:p>
          <a:p>
            <a:r>
              <a:rPr lang="en-US" sz="1200" dirty="0"/>
              <a:t>1. Similar to the Create/Update Scenario, Neutron could stay at stable status only up to RPS 50, after which Neutron hangs.</a:t>
            </a:r>
          </a:p>
          <a:p>
            <a:r>
              <a:rPr lang="en-US" sz="1200" dirty="0"/>
              <a:t>3. While </a:t>
            </a:r>
            <a:r>
              <a:rPr lang="en-US" sz="1200" dirty="0" err="1"/>
              <a:t>Alcor</a:t>
            </a:r>
            <a:r>
              <a:rPr lang="en-US" sz="1200" dirty="0"/>
              <a:t> could push all the way up to RPS 500 with 100% success rate. This is equivariant to 30,000 ports per minute.</a:t>
            </a:r>
          </a:p>
          <a:p>
            <a:endParaRPr lang="en-US" sz="1200" dirty="0"/>
          </a:p>
        </p:txBody>
      </p:sp>
      <p:graphicFrame>
        <p:nvGraphicFramePr>
          <p:cNvPr id="2" name="Object 1">
            <a:extLst>
              <a:ext uri="{FF2B5EF4-FFF2-40B4-BE49-F238E27FC236}">
                <a16:creationId xmlns:a16="http://schemas.microsoft.com/office/drawing/2014/main" id="{936808F6-C3F3-41E5-A44B-2139A53E1001}"/>
              </a:ext>
            </a:extLst>
          </p:cNvPr>
          <p:cNvGraphicFramePr>
            <a:graphicFrameLocks noChangeAspect="1"/>
          </p:cNvGraphicFramePr>
          <p:nvPr/>
        </p:nvGraphicFramePr>
        <p:xfrm>
          <a:off x="3797693" y="6436077"/>
          <a:ext cx="1108075" cy="469900"/>
        </p:xfrm>
        <a:graphic>
          <a:graphicData uri="http://schemas.openxmlformats.org/presentationml/2006/ole">
            <mc:AlternateContent xmlns:mc="http://schemas.openxmlformats.org/markup-compatibility/2006">
              <mc:Choice xmlns:v="urn:schemas-microsoft-com:vml" Requires="v">
                <p:oleObj name="Packager Shell Object" showAsIcon="1" r:id="rId3" imgW="1108080" imgH="470160" progId="Package">
                  <p:embed/>
                </p:oleObj>
              </mc:Choice>
              <mc:Fallback>
                <p:oleObj name="Packager Shell Object" showAsIcon="1" r:id="rId3" imgW="1108080" imgH="470160" progId="Package">
                  <p:embed/>
                  <p:pic>
                    <p:nvPicPr>
                      <p:cNvPr id="2" name="Object 1">
                        <a:extLst>
                          <a:ext uri="{FF2B5EF4-FFF2-40B4-BE49-F238E27FC236}">
                            <a16:creationId xmlns:a16="http://schemas.microsoft.com/office/drawing/2014/main" id="{936808F6-C3F3-41E5-A44B-2139A53E1001}"/>
                          </a:ext>
                        </a:extLst>
                      </p:cNvPr>
                      <p:cNvPicPr/>
                      <p:nvPr/>
                    </p:nvPicPr>
                    <p:blipFill>
                      <a:blip r:embed="rId4"/>
                      <a:stretch>
                        <a:fillRect/>
                      </a:stretch>
                    </p:blipFill>
                    <p:spPr>
                      <a:xfrm>
                        <a:off x="3797693" y="6436077"/>
                        <a:ext cx="1108075" cy="46990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36026687-64D9-45E2-805C-5C9A2E6FE986}"/>
              </a:ext>
            </a:extLst>
          </p:cNvPr>
          <p:cNvGraphicFramePr>
            <a:graphicFrameLocks noChangeAspect="1"/>
          </p:cNvGraphicFramePr>
          <p:nvPr/>
        </p:nvGraphicFramePr>
        <p:xfrm>
          <a:off x="6364623" y="6436077"/>
          <a:ext cx="1012825" cy="469900"/>
        </p:xfrm>
        <a:graphic>
          <a:graphicData uri="http://schemas.openxmlformats.org/presentationml/2006/ole">
            <mc:AlternateContent xmlns:mc="http://schemas.openxmlformats.org/markup-compatibility/2006">
              <mc:Choice xmlns:v="urn:schemas-microsoft-com:vml" Requires="v">
                <p:oleObj name="Packager Shell Object" showAsIcon="1" r:id="rId5" imgW="1012680" imgH="470160" progId="Package">
                  <p:embed/>
                </p:oleObj>
              </mc:Choice>
              <mc:Fallback>
                <p:oleObj name="Packager Shell Object" showAsIcon="1" r:id="rId5" imgW="1012680" imgH="470160" progId="Package">
                  <p:embed/>
                  <p:pic>
                    <p:nvPicPr>
                      <p:cNvPr id="3" name="Object 2">
                        <a:extLst>
                          <a:ext uri="{FF2B5EF4-FFF2-40B4-BE49-F238E27FC236}">
                            <a16:creationId xmlns:a16="http://schemas.microsoft.com/office/drawing/2014/main" id="{36026687-64D9-45E2-805C-5C9A2E6FE986}"/>
                          </a:ext>
                        </a:extLst>
                      </p:cNvPr>
                      <p:cNvPicPr/>
                      <p:nvPr/>
                    </p:nvPicPr>
                    <p:blipFill>
                      <a:blip r:embed="rId6"/>
                      <a:stretch>
                        <a:fillRect/>
                      </a:stretch>
                    </p:blipFill>
                    <p:spPr>
                      <a:xfrm>
                        <a:off x="6364623" y="6436077"/>
                        <a:ext cx="1012825" cy="4699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CF60138-51B1-4E1C-8AD0-47399B58E8F7}"/>
              </a:ext>
            </a:extLst>
          </p:cNvPr>
          <p:cNvGraphicFramePr>
            <a:graphicFrameLocks noChangeAspect="1"/>
          </p:cNvGraphicFramePr>
          <p:nvPr/>
        </p:nvGraphicFramePr>
        <p:xfrm>
          <a:off x="5128783" y="6428338"/>
          <a:ext cx="1012825" cy="469900"/>
        </p:xfrm>
        <a:graphic>
          <a:graphicData uri="http://schemas.openxmlformats.org/presentationml/2006/ole">
            <mc:AlternateContent xmlns:mc="http://schemas.openxmlformats.org/markup-compatibility/2006">
              <mc:Choice xmlns:v="urn:schemas-microsoft-com:vml" Requires="v">
                <p:oleObj name="Packager Shell Object" showAsIcon="1" r:id="rId7" imgW="1012680" imgH="470160" progId="Package">
                  <p:embed/>
                </p:oleObj>
              </mc:Choice>
              <mc:Fallback>
                <p:oleObj name="Packager Shell Object" showAsIcon="1" r:id="rId7" imgW="1012680" imgH="470160" progId="Package">
                  <p:embed/>
                  <p:pic>
                    <p:nvPicPr>
                      <p:cNvPr id="8" name="Object 7">
                        <a:extLst>
                          <a:ext uri="{FF2B5EF4-FFF2-40B4-BE49-F238E27FC236}">
                            <a16:creationId xmlns:a16="http://schemas.microsoft.com/office/drawing/2014/main" id="{8CF60138-51B1-4E1C-8AD0-47399B58E8F7}"/>
                          </a:ext>
                        </a:extLst>
                      </p:cNvPr>
                      <p:cNvPicPr/>
                      <p:nvPr/>
                    </p:nvPicPr>
                    <p:blipFill>
                      <a:blip r:embed="rId8"/>
                      <a:stretch>
                        <a:fillRect/>
                      </a:stretch>
                    </p:blipFill>
                    <p:spPr>
                      <a:xfrm>
                        <a:off x="5128783" y="6428338"/>
                        <a:ext cx="1012825" cy="469900"/>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237B4720-654B-415F-8F97-60AAAAD7D4E3}"/>
              </a:ext>
            </a:extLst>
          </p:cNvPr>
          <p:cNvSpPr/>
          <p:nvPr/>
        </p:nvSpPr>
        <p:spPr>
          <a:xfrm>
            <a:off x="719264" y="5319503"/>
            <a:ext cx="4186503" cy="1017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Test Setup:</a:t>
            </a:r>
          </a:p>
          <a:p>
            <a:pPr marL="171450" indent="-171450">
              <a:buFont typeface="Arial" panose="020B0604020202020204" pitchFamily="34" charset="0"/>
              <a:buChar char="•"/>
            </a:pPr>
            <a:r>
              <a:rPr lang="en-US" sz="1200" dirty="0"/>
              <a:t>OpenStack (exception Keystone) and </a:t>
            </a:r>
            <a:r>
              <a:rPr lang="en-US" sz="1200" dirty="0" err="1"/>
              <a:t>Alcor</a:t>
            </a:r>
            <a:r>
              <a:rPr lang="en-US" sz="1200" dirty="0"/>
              <a:t> are co-located in three RH2288 v2 servers.</a:t>
            </a:r>
          </a:p>
          <a:p>
            <a:pPr marL="171450" indent="-171450">
              <a:buFont typeface="Arial" panose="020B0604020202020204" pitchFamily="34" charset="0"/>
              <a:buChar char="•"/>
            </a:pPr>
            <a:r>
              <a:rPr lang="en-US" sz="1200" dirty="0"/>
              <a:t>Run 600 iterations, each with 10 port creation requests and 1 port list requests.</a:t>
            </a:r>
          </a:p>
        </p:txBody>
      </p:sp>
    </p:spTree>
    <p:extLst>
      <p:ext uri="{BB962C8B-B14F-4D97-AF65-F5344CB8AC3E}">
        <p14:creationId xmlns:p14="http://schemas.microsoft.com/office/powerpoint/2010/main" val="1144972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a:xfrm>
            <a:off x="838200" y="365126"/>
            <a:ext cx="10515600" cy="584146"/>
          </a:xfrm>
        </p:spPr>
        <p:txBody>
          <a:bodyPr anchor="b">
            <a:normAutofit/>
          </a:bodyPr>
          <a:lstStyle/>
          <a:p>
            <a:r>
              <a:rPr lang="en-US" dirty="0"/>
              <a:t>Create/List Latency Distribution for High RPS 300</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23</a:t>
            </a:fld>
            <a:endParaRPr lang="en-US"/>
          </a:p>
        </p:txBody>
      </p:sp>
      <p:sp>
        <p:nvSpPr>
          <p:cNvPr id="13" name="Rectangle 12">
            <a:extLst>
              <a:ext uri="{FF2B5EF4-FFF2-40B4-BE49-F238E27FC236}">
                <a16:creationId xmlns:a16="http://schemas.microsoft.com/office/drawing/2014/main" id="{DEF1AA15-7E75-4FBA-AAFD-611DB766398D}"/>
              </a:ext>
            </a:extLst>
          </p:cNvPr>
          <p:cNvSpPr/>
          <p:nvPr/>
        </p:nvSpPr>
        <p:spPr>
          <a:xfrm>
            <a:off x="1257941" y="5467028"/>
            <a:ext cx="5372735" cy="11141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err="1"/>
              <a:t>Alcor</a:t>
            </a:r>
            <a:r>
              <a:rPr lang="en-US" sz="1200" dirty="0"/>
              <a:t> Setup under High RPS 300 (about 18K ports/minute):</a:t>
            </a:r>
          </a:p>
          <a:p>
            <a:pPr marL="171450" indent="-171450">
              <a:buFont typeface="Arial" panose="020B0604020202020204" pitchFamily="34" charset="0"/>
              <a:buChar char="•"/>
            </a:pPr>
            <a:r>
              <a:rPr lang="en-US" sz="1200" dirty="0"/>
              <a:t>Run 600 iterations, each with 10 port creation requests and 1 port list requests</a:t>
            </a:r>
          </a:p>
          <a:p>
            <a:pPr marL="171450" indent="-171450">
              <a:buFont typeface="Arial" panose="020B0604020202020204" pitchFamily="34" charset="0"/>
              <a:buChar char="•"/>
            </a:pPr>
            <a:r>
              <a:rPr lang="en-US" sz="1200" dirty="0"/>
              <a:t>Collect 6,000 port creation traces and 600 port list traces</a:t>
            </a:r>
          </a:p>
          <a:p>
            <a:pPr marL="171450" indent="-171450">
              <a:buFont typeface="Arial" panose="020B0604020202020204" pitchFamily="34" charset="0"/>
              <a:buChar char="•"/>
            </a:pPr>
            <a:r>
              <a:rPr lang="en-US" sz="1200" dirty="0"/>
              <a:t>Calculate mean, 25 percentile, 75 percentile etc.</a:t>
            </a:r>
          </a:p>
        </p:txBody>
      </p:sp>
      <p:pic>
        <p:nvPicPr>
          <p:cNvPr id="20" name="Picture 19" descr="Chart, histogram&#10;&#10;Description automatically generated">
            <a:extLst>
              <a:ext uri="{FF2B5EF4-FFF2-40B4-BE49-F238E27FC236}">
                <a16:creationId xmlns:a16="http://schemas.microsoft.com/office/drawing/2014/main" id="{B9B78992-E15D-49F7-A3A3-15C4FE1B2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565" y="1270861"/>
            <a:ext cx="5003558" cy="3752669"/>
          </a:xfrm>
          <a:prstGeom prst="rect">
            <a:avLst/>
          </a:prstGeom>
        </p:spPr>
      </p:pic>
      <p:pic>
        <p:nvPicPr>
          <p:cNvPr id="22" name="Picture 21" descr="Chart, box and whisker chart&#10;&#10;Description automatically generated">
            <a:extLst>
              <a:ext uri="{FF2B5EF4-FFF2-40B4-BE49-F238E27FC236}">
                <a16:creationId xmlns:a16="http://schemas.microsoft.com/office/drawing/2014/main" id="{A6D64247-5DFC-42B5-8DEA-0A42A8FE6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44" y="1177356"/>
            <a:ext cx="5655590" cy="4241693"/>
          </a:xfrm>
          <a:prstGeom prst="rect">
            <a:avLst/>
          </a:prstGeom>
        </p:spPr>
      </p:pic>
      <p:graphicFrame>
        <p:nvGraphicFramePr>
          <p:cNvPr id="25" name="Object 24">
            <a:extLst>
              <a:ext uri="{FF2B5EF4-FFF2-40B4-BE49-F238E27FC236}">
                <a16:creationId xmlns:a16="http://schemas.microsoft.com/office/drawing/2014/main" id="{A78B6A20-9BE5-4491-B296-77C2F43CFAD1}"/>
              </a:ext>
            </a:extLst>
          </p:cNvPr>
          <p:cNvGraphicFramePr>
            <a:graphicFrameLocks noChangeAspect="1"/>
          </p:cNvGraphicFramePr>
          <p:nvPr/>
        </p:nvGraphicFramePr>
        <p:xfrm>
          <a:off x="6656547" y="5789170"/>
          <a:ext cx="2401888" cy="469900"/>
        </p:xfrm>
        <a:graphic>
          <a:graphicData uri="http://schemas.openxmlformats.org/presentationml/2006/ole">
            <mc:AlternateContent xmlns:mc="http://schemas.openxmlformats.org/markup-compatibility/2006">
              <mc:Choice xmlns:v="urn:schemas-microsoft-com:vml" Requires="v">
                <p:oleObj name="Packager Shell Object" showAsIcon="1" r:id="rId4" imgW="2401920" imgH="470160" progId="Package">
                  <p:embed/>
                </p:oleObj>
              </mc:Choice>
              <mc:Fallback>
                <p:oleObj name="Packager Shell Object" showAsIcon="1" r:id="rId4" imgW="2401920" imgH="470160" progId="Package">
                  <p:embed/>
                  <p:pic>
                    <p:nvPicPr>
                      <p:cNvPr id="25" name="Object 24">
                        <a:extLst>
                          <a:ext uri="{FF2B5EF4-FFF2-40B4-BE49-F238E27FC236}">
                            <a16:creationId xmlns:a16="http://schemas.microsoft.com/office/drawing/2014/main" id="{A78B6A20-9BE5-4491-B296-77C2F43CFAD1}"/>
                          </a:ext>
                        </a:extLst>
                      </p:cNvPr>
                      <p:cNvPicPr/>
                      <p:nvPr/>
                    </p:nvPicPr>
                    <p:blipFill>
                      <a:blip r:embed="rId5"/>
                      <a:stretch>
                        <a:fillRect/>
                      </a:stretch>
                    </p:blipFill>
                    <p:spPr>
                      <a:xfrm>
                        <a:off x="6656547" y="5789170"/>
                        <a:ext cx="2401888" cy="469900"/>
                      </a:xfrm>
                      <a:prstGeom prst="rect">
                        <a:avLst/>
                      </a:prstGeom>
                    </p:spPr>
                  </p:pic>
                </p:oleObj>
              </mc:Fallback>
            </mc:AlternateContent>
          </a:graphicData>
        </a:graphic>
      </p:graphicFrame>
    </p:spTree>
    <p:extLst>
      <p:ext uri="{BB962C8B-B14F-4D97-AF65-F5344CB8AC3E}">
        <p14:creationId xmlns:p14="http://schemas.microsoft.com/office/powerpoint/2010/main" val="26863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p:txBody>
          <a:bodyPr/>
          <a:lstStyle/>
          <a:p>
            <a:r>
              <a:rPr lang="en-US" dirty="0" err="1">
                <a:solidFill>
                  <a:schemeClr val="tx2"/>
                </a:solidFill>
              </a:rPr>
              <a:t>Alcor</a:t>
            </a:r>
            <a:r>
              <a:rPr lang="en-US" dirty="0">
                <a:solidFill>
                  <a:schemeClr val="tx2"/>
                </a:solidFill>
              </a:rPr>
              <a:t> Project</a:t>
            </a:r>
          </a:p>
        </p:txBody>
      </p:sp>
      <p:sp>
        <p:nvSpPr>
          <p:cNvPr id="3" name="Content Placeholder 2">
            <a:extLst>
              <a:ext uri="{FF2B5EF4-FFF2-40B4-BE49-F238E27FC236}">
                <a16:creationId xmlns:a16="http://schemas.microsoft.com/office/drawing/2014/main" id="{9FD979C0-F458-41C0-A368-632AFBDE498C}"/>
              </a:ext>
            </a:extLst>
          </p:cNvPr>
          <p:cNvSpPr>
            <a:spLocks noGrp="1"/>
          </p:cNvSpPr>
          <p:nvPr>
            <p:ph idx="1"/>
          </p:nvPr>
        </p:nvSpPr>
        <p:spPr/>
        <p:txBody>
          <a:bodyPr/>
          <a:lstStyle/>
          <a:p>
            <a:r>
              <a:rPr lang="en-US" dirty="0">
                <a:solidFill>
                  <a:schemeClr val="tx2"/>
                </a:solidFill>
              </a:rPr>
              <a:t>Architecture Overview</a:t>
            </a:r>
          </a:p>
          <a:p>
            <a:r>
              <a:rPr lang="en-US" dirty="0">
                <a:solidFill>
                  <a:schemeClr val="tx2"/>
                </a:solidFill>
              </a:rPr>
              <a:t>Component Snapshot and Development Status</a:t>
            </a:r>
          </a:p>
          <a:p>
            <a:r>
              <a:rPr lang="en-US" dirty="0">
                <a:solidFill>
                  <a:schemeClr val="tx2"/>
                </a:solidFill>
              </a:rPr>
              <a:t>Performance Comparison with OpenStack Neutron</a:t>
            </a:r>
          </a:p>
          <a:p>
            <a:r>
              <a:rPr lang="en-US" dirty="0">
                <a:solidFill>
                  <a:srgbClr val="C00000"/>
                </a:solidFill>
              </a:rPr>
              <a:t>Scalability Test Framework</a:t>
            </a:r>
          </a:p>
          <a:p>
            <a:r>
              <a:rPr lang="en-US" dirty="0">
                <a:solidFill>
                  <a:schemeClr val="tx2"/>
                </a:solidFill>
              </a:rPr>
              <a:t>Migration Plan from Neutron</a:t>
            </a:r>
          </a:p>
          <a:p>
            <a:r>
              <a:rPr lang="en-US" dirty="0">
                <a:solidFill>
                  <a:schemeClr val="tx2"/>
                </a:solidFill>
              </a:rPr>
              <a:t>11/30 New Features</a:t>
            </a:r>
          </a:p>
          <a:p>
            <a:pPr lvl="1"/>
            <a:r>
              <a:rPr lang="en-US" dirty="0">
                <a:solidFill>
                  <a:schemeClr val="tx2"/>
                </a:solidFill>
              </a:rPr>
              <a:t>L3 Routing by </a:t>
            </a:r>
            <a:r>
              <a:rPr lang="en-US" dirty="0" err="1">
                <a:solidFill>
                  <a:schemeClr val="tx2"/>
                </a:solidFill>
              </a:rPr>
              <a:t>Alcor</a:t>
            </a:r>
            <a:r>
              <a:rPr lang="en-US" dirty="0">
                <a:solidFill>
                  <a:schemeClr val="tx2"/>
                </a:solidFill>
              </a:rPr>
              <a:t> Distributed Router</a:t>
            </a:r>
          </a:p>
          <a:p>
            <a:pPr lvl="1"/>
            <a:r>
              <a:rPr lang="en-US" dirty="0">
                <a:solidFill>
                  <a:schemeClr val="tx2"/>
                </a:solidFill>
              </a:rPr>
              <a:t>Distributed DHCP Programming</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p:txBody>
          <a:bodyPr/>
          <a:lstStyle/>
          <a:p>
            <a:fld id="{3B917CB5-27BD-4ECA-9D86-80D4B900A204}" type="slidenum">
              <a:rPr lang="en-US" smtClean="0"/>
              <a:t>24</a:t>
            </a:fld>
            <a:endParaRPr lang="en-US"/>
          </a:p>
        </p:txBody>
      </p:sp>
    </p:spTree>
    <p:extLst>
      <p:ext uri="{BB962C8B-B14F-4D97-AF65-F5344CB8AC3E}">
        <p14:creationId xmlns:p14="http://schemas.microsoft.com/office/powerpoint/2010/main" val="2854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F48C-8D70-4FC9-BD77-8BF0B41EA94F}"/>
              </a:ext>
            </a:extLst>
          </p:cNvPr>
          <p:cNvSpPr>
            <a:spLocks noGrp="1"/>
          </p:cNvSpPr>
          <p:nvPr>
            <p:ph type="title"/>
          </p:nvPr>
        </p:nvSpPr>
        <p:spPr>
          <a:xfrm>
            <a:off x="839788" y="457200"/>
            <a:ext cx="3932237" cy="733647"/>
          </a:xfrm>
        </p:spPr>
        <p:txBody>
          <a:bodyPr anchor="b">
            <a:normAutofit/>
          </a:bodyPr>
          <a:lstStyle/>
          <a:p>
            <a:r>
              <a:rPr lang="en-US" sz="3000" dirty="0">
                <a:solidFill>
                  <a:schemeClr val="tx2"/>
                </a:solidFill>
              </a:rPr>
              <a:t>Scalability Test Setup</a:t>
            </a:r>
          </a:p>
        </p:txBody>
      </p:sp>
      <p:pic>
        <p:nvPicPr>
          <p:cNvPr id="6" name="Picture 5">
            <a:extLst>
              <a:ext uri="{FF2B5EF4-FFF2-40B4-BE49-F238E27FC236}">
                <a16:creationId xmlns:a16="http://schemas.microsoft.com/office/drawing/2014/main" id="{F5A4C68D-7EB9-420E-9C89-FADEA261ECC0}"/>
              </a:ext>
            </a:extLst>
          </p:cNvPr>
          <p:cNvPicPr>
            <a:picLocks noChangeAspect="1"/>
          </p:cNvPicPr>
          <p:nvPr/>
        </p:nvPicPr>
        <p:blipFill>
          <a:blip r:embed="rId2"/>
          <a:stretch>
            <a:fillRect/>
          </a:stretch>
        </p:blipFill>
        <p:spPr>
          <a:xfrm>
            <a:off x="5183188" y="1153634"/>
            <a:ext cx="7000936" cy="4060542"/>
          </a:xfrm>
          <a:prstGeom prst="rect">
            <a:avLst/>
          </a:prstGeom>
          <a:noFill/>
        </p:spPr>
      </p:pic>
      <p:sp>
        <p:nvSpPr>
          <p:cNvPr id="3" name="Content Placeholder 2">
            <a:extLst>
              <a:ext uri="{FF2B5EF4-FFF2-40B4-BE49-F238E27FC236}">
                <a16:creationId xmlns:a16="http://schemas.microsoft.com/office/drawing/2014/main" id="{4535BBDF-D1BB-40AC-9ACF-C9392C49797B}"/>
              </a:ext>
            </a:extLst>
          </p:cNvPr>
          <p:cNvSpPr>
            <a:spLocks noGrp="1"/>
          </p:cNvSpPr>
          <p:nvPr>
            <p:ph type="body" sz="half" idx="2"/>
          </p:nvPr>
        </p:nvSpPr>
        <p:spPr>
          <a:xfrm>
            <a:off x="839788" y="1355651"/>
            <a:ext cx="4624841" cy="4678326"/>
          </a:xfrm>
        </p:spPr>
        <p:txBody>
          <a:bodyPr>
            <a:normAutofit/>
          </a:bodyPr>
          <a:lstStyle/>
          <a:p>
            <a:pPr marL="285750" indent="-285750">
              <a:buFont typeface="Arial" panose="020B0604020202020204" pitchFamily="34" charset="0"/>
              <a:buChar char="•"/>
            </a:pPr>
            <a:r>
              <a:rPr lang="en-US" dirty="0" err="1">
                <a:solidFill>
                  <a:schemeClr val="tx2"/>
                </a:solidFill>
              </a:rPr>
              <a:t>Alcor</a:t>
            </a:r>
            <a:r>
              <a:rPr lang="en-US" dirty="0">
                <a:solidFill>
                  <a:schemeClr val="tx2"/>
                </a:solidFill>
              </a:rPr>
              <a:t> deployed in Kubernetes</a:t>
            </a:r>
          </a:p>
          <a:p>
            <a:pPr marL="285750" indent="-285750">
              <a:buFont typeface="Arial" panose="020B0604020202020204" pitchFamily="34" charset="0"/>
              <a:buChar char="•"/>
            </a:pPr>
            <a:r>
              <a:rPr lang="en-US" dirty="0">
                <a:solidFill>
                  <a:schemeClr val="tx2"/>
                </a:solidFill>
              </a:rPr>
              <a:t>Port Service Simulator</a:t>
            </a:r>
          </a:p>
          <a:p>
            <a:pPr marL="742950" lvl="1" indent="-285750">
              <a:buFont typeface="Arial" panose="020B0604020202020204" pitchFamily="34" charset="0"/>
              <a:buChar char="•"/>
            </a:pPr>
            <a:r>
              <a:rPr lang="en-US" dirty="0">
                <a:solidFill>
                  <a:schemeClr val="tx2"/>
                </a:solidFill>
              </a:rPr>
              <a:t>Batch construct port create/update messages</a:t>
            </a:r>
          </a:p>
          <a:p>
            <a:pPr marL="285750" indent="-285750">
              <a:buFont typeface="Arial" panose="020B0604020202020204" pitchFamily="34" charset="0"/>
              <a:buChar char="•"/>
            </a:pPr>
            <a:r>
              <a:rPr lang="en-US" dirty="0" err="1">
                <a:solidFill>
                  <a:schemeClr val="tx2"/>
                </a:solidFill>
              </a:rPr>
              <a:t>Alcor</a:t>
            </a:r>
            <a:r>
              <a:rPr lang="en-US" dirty="0">
                <a:solidFill>
                  <a:schemeClr val="tx2"/>
                </a:solidFill>
              </a:rPr>
              <a:t> Agent Simulator</a:t>
            </a:r>
          </a:p>
          <a:p>
            <a:pPr marL="742950" lvl="1" indent="-285750">
              <a:buFont typeface="Arial" panose="020B0604020202020204" pitchFamily="34" charset="0"/>
              <a:buChar char="•"/>
            </a:pPr>
            <a:r>
              <a:rPr lang="en-US" dirty="0">
                <a:solidFill>
                  <a:schemeClr val="tx2"/>
                </a:solidFill>
              </a:rPr>
              <a:t>Listen to </a:t>
            </a:r>
            <a:r>
              <a:rPr lang="en-US" dirty="0" err="1">
                <a:solidFill>
                  <a:schemeClr val="tx2"/>
                </a:solidFill>
              </a:rPr>
              <a:t>grpc</a:t>
            </a:r>
            <a:r>
              <a:rPr lang="en-US" dirty="0">
                <a:solidFill>
                  <a:schemeClr val="tx2"/>
                </a:solidFill>
              </a:rPr>
              <a:t> port</a:t>
            </a:r>
          </a:p>
          <a:p>
            <a:pPr marL="742950" lvl="1" indent="-285750">
              <a:buFont typeface="Arial" panose="020B0604020202020204" pitchFamily="34" charset="0"/>
              <a:buChar char="•"/>
            </a:pPr>
            <a:r>
              <a:rPr lang="en-US" dirty="0">
                <a:solidFill>
                  <a:schemeClr val="tx2"/>
                </a:solidFill>
              </a:rPr>
              <a:t>Receive and drop message</a:t>
            </a:r>
          </a:p>
          <a:p>
            <a:pPr marL="742950" lvl="1" indent="-285750">
              <a:buFont typeface="Arial" panose="020B0604020202020204" pitchFamily="34" charset="0"/>
              <a:buChar char="•"/>
            </a:pPr>
            <a:r>
              <a:rPr lang="en-US" dirty="0">
                <a:solidFill>
                  <a:schemeClr val="tx2"/>
                </a:solidFill>
              </a:rPr>
              <a:t>Record timestamp of message reception and total number of received messages</a:t>
            </a:r>
          </a:p>
          <a:p>
            <a:pPr marL="285750" indent="-285750">
              <a:buFont typeface="Arial" panose="020B0604020202020204" pitchFamily="34" charset="0"/>
              <a:buChar char="•"/>
            </a:pPr>
            <a:r>
              <a:rPr lang="en-US" dirty="0">
                <a:solidFill>
                  <a:schemeClr val="tx2"/>
                </a:solidFill>
              </a:rPr>
              <a:t>Ansible deployment scripts</a:t>
            </a:r>
          </a:p>
          <a:p>
            <a:pPr marL="742950" lvl="1" indent="-285750">
              <a:buFont typeface="Arial" panose="020B0604020202020204" pitchFamily="34" charset="0"/>
              <a:buChar char="•"/>
            </a:pPr>
            <a:r>
              <a:rPr lang="en-US" dirty="0">
                <a:solidFill>
                  <a:schemeClr val="tx2"/>
                </a:solidFill>
              </a:rPr>
              <a:t>Use to launch and shut down simulator clusters</a:t>
            </a:r>
          </a:p>
          <a:p>
            <a:pPr marL="742950" lvl="1" indent="-285750">
              <a:buFont typeface="Arial" panose="020B0604020202020204" pitchFamily="34" charset="0"/>
              <a:buChar char="•"/>
            </a:pPr>
            <a:r>
              <a:rPr lang="en-US" dirty="0">
                <a:solidFill>
                  <a:schemeClr val="tx2"/>
                </a:solidFill>
              </a:rPr>
              <a:t>Collect and process logs</a:t>
            </a:r>
          </a:p>
          <a:p>
            <a:pPr marL="285750" indent="-285750">
              <a:buFont typeface="Arial" panose="020B0604020202020204" pitchFamily="34" charset="0"/>
              <a:buChar char="•"/>
            </a:pPr>
            <a:r>
              <a:rPr lang="en-US" dirty="0">
                <a:solidFill>
                  <a:schemeClr val="tx2"/>
                </a:solidFill>
              </a:rPr>
              <a:t>Monitoring scripts</a:t>
            </a:r>
          </a:p>
          <a:p>
            <a:pPr marL="742950" lvl="1" indent="-285750">
              <a:buFont typeface="Arial" panose="020B0604020202020204" pitchFamily="34" charset="0"/>
              <a:buChar char="•"/>
            </a:pPr>
            <a:r>
              <a:rPr lang="en-US" dirty="0">
                <a:solidFill>
                  <a:schemeClr val="tx2"/>
                </a:solidFill>
              </a:rPr>
              <a:t>Measure CPU, memory, IO, networking utilization</a:t>
            </a:r>
          </a:p>
          <a:p>
            <a:pPr marL="742950" lvl="1" indent="-285750">
              <a:buFont typeface="Arial" panose="020B0604020202020204" pitchFamily="34" charset="0"/>
              <a:buChar char="•"/>
            </a:pPr>
            <a:r>
              <a:rPr lang="en-US" dirty="0">
                <a:solidFill>
                  <a:schemeClr val="tx2"/>
                </a:solidFill>
              </a:rPr>
              <a:t>Deployed along with DPM</a:t>
            </a:r>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FF2B0B29-2566-4677-98CB-72ACFA944FA9}"/>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E289B5AF-08C8-45D8-8E52-380E5B8F063C}"/>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25</a:t>
            </a:fld>
            <a:endParaRPr lang="en-US"/>
          </a:p>
        </p:txBody>
      </p:sp>
    </p:spTree>
    <p:extLst>
      <p:ext uri="{BB962C8B-B14F-4D97-AF65-F5344CB8AC3E}">
        <p14:creationId xmlns:p14="http://schemas.microsoft.com/office/powerpoint/2010/main" val="1657085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F48C-8D70-4FC9-BD77-8BF0B41EA94F}"/>
              </a:ext>
            </a:extLst>
          </p:cNvPr>
          <p:cNvSpPr>
            <a:spLocks noGrp="1"/>
          </p:cNvSpPr>
          <p:nvPr>
            <p:ph type="title"/>
          </p:nvPr>
        </p:nvSpPr>
        <p:spPr>
          <a:xfrm>
            <a:off x="839788" y="457199"/>
            <a:ext cx="4114800" cy="675167"/>
          </a:xfrm>
        </p:spPr>
        <p:txBody>
          <a:bodyPr anchor="b">
            <a:normAutofit/>
          </a:bodyPr>
          <a:lstStyle/>
          <a:p>
            <a:r>
              <a:rPr lang="en-US" sz="3000" dirty="0" err="1">
                <a:solidFill>
                  <a:schemeClr val="tx2"/>
                </a:solidFill>
              </a:rPr>
              <a:t>gRPC</a:t>
            </a:r>
            <a:r>
              <a:rPr lang="en-US" sz="3000" dirty="0">
                <a:solidFill>
                  <a:schemeClr val="tx2"/>
                </a:solidFill>
              </a:rPr>
              <a:t> Fast Path Setup</a:t>
            </a:r>
          </a:p>
        </p:txBody>
      </p:sp>
      <p:pic>
        <p:nvPicPr>
          <p:cNvPr id="6" name="Picture 5">
            <a:extLst>
              <a:ext uri="{FF2B5EF4-FFF2-40B4-BE49-F238E27FC236}">
                <a16:creationId xmlns:a16="http://schemas.microsoft.com/office/drawing/2014/main" id="{F5A4C68D-7EB9-420E-9C89-FADEA261ECC0}"/>
              </a:ext>
            </a:extLst>
          </p:cNvPr>
          <p:cNvPicPr>
            <a:picLocks noChangeAspect="1"/>
          </p:cNvPicPr>
          <p:nvPr/>
        </p:nvPicPr>
        <p:blipFill>
          <a:blip r:embed="rId2"/>
          <a:stretch>
            <a:fillRect/>
          </a:stretch>
        </p:blipFill>
        <p:spPr>
          <a:xfrm>
            <a:off x="5050281" y="1222743"/>
            <a:ext cx="7037604" cy="4081809"/>
          </a:xfrm>
          <a:prstGeom prst="rect">
            <a:avLst/>
          </a:prstGeom>
          <a:noFill/>
        </p:spPr>
      </p:pic>
      <p:sp>
        <p:nvSpPr>
          <p:cNvPr id="3" name="Content Placeholder 2">
            <a:extLst>
              <a:ext uri="{FF2B5EF4-FFF2-40B4-BE49-F238E27FC236}">
                <a16:creationId xmlns:a16="http://schemas.microsoft.com/office/drawing/2014/main" id="{4535BBDF-D1BB-40AC-9ACF-C9392C49797B}"/>
              </a:ext>
            </a:extLst>
          </p:cNvPr>
          <p:cNvSpPr>
            <a:spLocks noGrp="1"/>
          </p:cNvSpPr>
          <p:nvPr>
            <p:ph type="body" sz="half" idx="2"/>
          </p:nvPr>
        </p:nvSpPr>
        <p:spPr>
          <a:xfrm>
            <a:off x="839789" y="1339702"/>
            <a:ext cx="3977744" cy="4529286"/>
          </a:xfrm>
        </p:spPr>
        <p:txBody>
          <a:bodyPr>
            <a:normAutofit/>
          </a:bodyPr>
          <a:lstStyle/>
          <a:p>
            <a:pPr marL="285750" indent="-285750">
              <a:buFont typeface="Arial" panose="020B0604020202020204" pitchFamily="34" charset="0"/>
              <a:buChar char="•"/>
            </a:pPr>
            <a:r>
              <a:rPr lang="en-US" dirty="0">
                <a:solidFill>
                  <a:schemeClr val="tx2"/>
                </a:solidFill>
              </a:rPr>
              <a:t>Start DPM clusters and deploy monitoring scripts</a:t>
            </a:r>
          </a:p>
          <a:p>
            <a:pPr marL="285750" indent="-285750">
              <a:buFont typeface="Arial" panose="020B0604020202020204" pitchFamily="34" charset="0"/>
              <a:buChar char="•"/>
            </a:pPr>
            <a:r>
              <a:rPr lang="en-US" dirty="0">
                <a:solidFill>
                  <a:schemeClr val="tx2"/>
                </a:solidFill>
              </a:rPr>
              <a:t>Use Ansible scripts to launch 1M </a:t>
            </a:r>
            <a:r>
              <a:rPr lang="en-US" dirty="0" err="1">
                <a:solidFill>
                  <a:schemeClr val="tx2"/>
                </a:solidFill>
              </a:rPr>
              <a:t>Alcor</a:t>
            </a:r>
            <a:r>
              <a:rPr lang="en-US" dirty="0">
                <a:solidFill>
                  <a:schemeClr val="tx2"/>
                </a:solidFill>
              </a:rPr>
              <a:t> Agent simulators in 20 machines</a:t>
            </a:r>
          </a:p>
          <a:p>
            <a:pPr marL="285750" indent="-285750">
              <a:buFont typeface="Arial" panose="020B0604020202020204" pitchFamily="34" charset="0"/>
              <a:buChar char="•"/>
            </a:pPr>
            <a:r>
              <a:rPr lang="en-US" dirty="0">
                <a:solidFill>
                  <a:schemeClr val="tx2"/>
                </a:solidFill>
              </a:rPr>
              <a:t>Launch Port Service simulators and starting sending port creation/update messages to DPM</a:t>
            </a:r>
          </a:p>
          <a:p>
            <a:pPr marL="285750" indent="-285750">
              <a:buFont typeface="Arial" panose="020B0604020202020204" pitchFamily="34" charset="0"/>
              <a:buChar char="•"/>
            </a:pPr>
            <a:r>
              <a:rPr lang="en-US" dirty="0">
                <a:solidFill>
                  <a:schemeClr val="tx2"/>
                </a:solidFill>
              </a:rPr>
              <a:t>Watch DPM logs until batched messages are received and processed</a:t>
            </a:r>
          </a:p>
          <a:p>
            <a:pPr marL="742950" lvl="1" indent="-285750">
              <a:buFont typeface="Arial" panose="020B0604020202020204" pitchFamily="34" charset="0"/>
              <a:buChar char="•"/>
            </a:pPr>
            <a:r>
              <a:rPr lang="en-US" dirty="0">
                <a:solidFill>
                  <a:schemeClr val="tx2"/>
                </a:solidFill>
              </a:rPr>
              <a:t>Verify DPM receives and processes messages correctly</a:t>
            </a:r>
          </a:p>
          <a:p>
            <a:pPr marL="285750" indent="-285750">
              <a:buFont typeface="Arial" panose="020B0604020202020204" pitchFamily="34" charset="0"/>
              <a:buChar char="•"/>
            </a:pPr>
            <a:r>
              <a:rPr lang="en-US" dirty="0">
                <a:solidFill>
                  <a:schemeClr val="tx2"/>
                </a:solidFill>
              </a:rPr>
              <a:t>Use monitoring scripts to catch system resource utilization information during testing</a:t>
            </a:r>
          </a:p>
          <a:p>
            <a:pPr marL="285750" indent="-285750">
              <a:buFont typeface="Arial" panose="020B0604020202020204" pitchFamily="34" charset="0"/>
              <a:buChar char="•"/>
            </a:pPr>
            <a:endParaRPr lang="en-US" dirty="0">
              <a:solidFill>
                <a:schemeClr val="tx2"/>
              </a:solidFill>
            </a:endParaRPr>
          </a:p>
        </p:txBody>
      </p:sp>
      <p:sp>
        <p:nvSpPr>
          <p:cNvPr id="4" name="Footer Placeholder 3">
            <a:extLst>
              <a:ext uri="{FF2B5EF4-FFF2-40B4-BE49-F238E27FC236}">
                <a16:creationId xmlns:a16="http://schemas.microsoft.com/office/drawing/2014/main" id="{FF2B0B29-2566-4677-98CB-72ACFA944FA9}"/>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E289B5AF-08C8-45D8-8E52-380E5B8F063C}"/>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26</a:t>
            </a:fld>
            <a:endParaRPr lang="en-US"/>
          </a:p>
        </p:txBody>
      </p:sp>
    </p:spTree>
    <p:extLst>
      <p:ext uri="{BB962C8B-B14F-4D97-AF65-F5344CB8AC3E}">
        <p14:creationId xmlns:p14="http://schemas.microsoft.com/office/powerpoint/2010/main" val="3793606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2774E9-13BC-436D-8BA0-41E3AF032166}"/>
              </a:ext>
            </a:extLst>
          </p:cNvPr>
          <p:cNvSpPr>
            <a:spLocks noGrp="1"/>
          </p:cNvSpPr>
          <p:nvPr>
            <p:ph type="title"/>
          </p:nvPr>
        </p:nvSpPr>
        <p:spPr>
          <a:xfrm>
            <a:off x="719264" y="359482"/>
            <a:ext cx="10646044" cy="545400"/>
          </a:xfrm>
        </p:spPr>
        <p:txBody>
          <a:bodyPr anchor="ctr">
            <a:normAutofit/>
          </a:bodyPr>
          <a:lstStyle/>
          <a:p>
            <a:r>
              <a:rPr lang="en-US" dirty="0">
                <a:solidFill>
                  <a:schemeClr val="tx2"/>
                </a:solidFill>
              </a:rPr>
              <a:t>Baseline w/ Single DPM, Single Port Creation, </a:t>
            </a:r>
            <a:r>
              <a:rPr lang="en-US" dirty="0" err="1">
                <a:solidFill>
                  <a:schemeClr val="tx2"/>
                </a:solidFill>
              </a:rPr>
              <a:t>gRPC</a:t>
            </a:r>
            <a:r>
              <a:rPr lang="en-US" dirty="0">
                <a:solidFill>
                  <a:schemeClr val="tx2"/>
                </a:solidFill>
              </a:rPr>
              <a:t> path</a:t>
            </a:r>
          </a:p>
        </p:txBody>
      </p:sp>
      <p:sp>
        <p:nvSpPr>
          <p:cNvPr id="5" name="Footer Placeholder 4">
            <a:extLst>
              <a:ext uri="{FF2B5EF4-FFF2-40B4-BE49-F238E27FC236}">
                <a16:creationId xmlns:a16="http://schemas.microsoft.com/office/drawing/2014/main" id="{736D0F2D-5039-4C4B-825B-339BE759B8A4}"/>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6" name="Slide Number Placeholder 5">
            <a:extLst>
              <a:ext uri="{FF2B5EF4-FFF2-40B4-BE49-F238E27FC236}">
                <a16:creationId xmlns:a16="http://schemas.microsoft.com/office/drawing/2014/main" id="{0C3A49DD-A5FD-486B-BBC4-2BBA054CB938}"/>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27</a:t>
            </a:fld>
            <a:endParaRPr lang="en-US"/>
          </a:p>
        </p:txBody>
      </p:sp>
      <p:graphicFrame>
        <p:nvGraphicFramePr>
          <p:cNvPr id="9" name="Chart 8">
            <a:extLst>
              <a:ext uri="{FF2B5EF4-FFF2-40B4-BE49-F238E27FC236}">
                <a16:creationId xmlns:a16="http://schemas.microsoft.com/office/drawing/2014/main" id="{47BE3F10-6BAA-4496-BC25-D933B458C7E9}"/>
              </a:ext>
            </a:extLst>
          </p:cNvPr>
          <p:cNvGraphicFramePr>
            <a:graphicFrameLocks/>
          </p:cNvGraphicFramePr>
          <p:nvPr/>
        </p:nvGraphicFramePr>
        <p:xfrm>
          <a:off x="719264" y="943739"/>
          <a:ext cx="10764980" cy="421332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3A0F4EF1-9C77-45CE-B50F-2F8B04F54087}"/>
              </a:ext>
            </a:extLst>
          </p:cNvPr>
          <p:cNvSpPr/>
          <p:nvPr/>
        </p:nvSpPr>
        <p:spPr>
          <a:xfrm>
            <a:off x="719264" y="5388893"/>
            <a:ext cx="5216587" cy="11039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Note: This is a result that will be used as a baseline only for comparison.</a:t>
            </a:r>
          </a:p>
          <a:p>
            <a:endParaRPr lang="en-US" sz="1200" dirty="0"/>
          </a:p>
          <a:p>
            <a:r>
              <a:rPr lang="en-US" sz="1200" dirty="0"/>
              <a:t>Test Setup:</a:t>
            </a:r>
          </a:p>
          <a:p>
            <a:pPr marL="171450" indent="-171450">
              <a:buFont typeface="Arial" panose="020B0604020202020204" pitchFamily="34" charset="0"/>
              <a:buChar char="•"/>
            </a:pPr>
            <a:r>
              <a:rPr lang="en-US" sz="1200" dirty="0"/>
              <a:t>Use one single instance of data plane manager</a:t>
            </a:r>
          </a:p>
          <a:p>
            <a:pPr marL="171450" indent="-171450">
              <a:buFont typeface="Arial" panose="020B0604020202020204" pitchFamily="34" charset="0"/>
              <a:buChar char="•"/>
            </a:pPr>
            <a:r>
              <a:rPr lang="en-US" sz="1200" dirty="0"/>
              <a:t>X-axis represents number of ports, each is hosted in a simulated node  </a:t>
            </a:r>
          </a:p>
        </p:txBody>
      </p:sp>
      <p:sp>
        <p:nvSpPr>
          <p:cNvPr id="13" name="Rectangle 12">
            <a:extLst>
              <a:ext uri="{FF2B5EF4-FFF2-40B4-BE49-F238E27FC236}">
                <a16:creationId xmlns:a16="http://schemas.microsoft.com/office/drawing/2014/main" id="{43B5C57E-60B7-42C7-A736-02EE4BD268F8}"/>
              </a:ext>
            </a:extLst>
          </p:cNvPr>
          <p:cNvSpPr/>
          <p:nvPr/>
        </p:nvSpPr>
        <p:spPr>
          <a:xfrm>
            <a:off x="6096000" y="5386684"/>
            <a:ext cx="5388244" cy="11118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Key Observation:</a:t>
            </a:r>
          </a:p>
          <a:p>
            <a:pPr marL="228600" indent="-228600">
              <a:buAutoNum type="arabicPeriod"/>
            </a:pPr>
            <a:r>
              <a:rPr lang="en-US" sz="1200" dirty="0"/>
              <a:t>Even with single instance, </a:t>
            </a:r>
            <a:r>
              <a:rPr lang="en-US" sz="1200" dirty="0" err="1"/>
              <a:t>gRPC</a:t>
            </a:r>
            <a:r>
              <a:rPr lang="en-US" sz="1200" dirty="0"/>
              <a:t> fast path scales well up to 10K nodes with distribution latency under 5s. </a:t>
            </a:r>
          </a:p>
          <a:p>
            <a:pPr marL="228600" indent="-228600">
              <a:buAutoNum type="arabicPeriod"/>
            </a:pPr>
            <a:r>
              <a:rPr lang="en-US" sz="1200" dirty="0"/>
              <a:t>Over 10K nodes, the latency with one instance increases linearly by VPC size. We are exploring multiple DPM instances + DPM service partitioning to leverage DPM concurrency. </a:t>
            </a:r>
          </a:p>
        </p:txBody>
      </p:sp>
    </p:spTree>
    <p:extLst>
      <p:ext uri="{BB962C8B-B14F-4D97-AF65-F5344CB8AC3E}">
        <p14:creationId xmlns:p14="http://schemas.microsoft.com/office/powerpoint/2010/main" val="2353177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1E5D9C8-F409-4D33-AA95-C4917B692A2A}"/>
              </a:ext>
            </a:extLst>
          </p:cNvPr>
          <p:cNvSpPr>
            <a:spLocks noGrp="1"/>
          </p:cNvSpPr>
          <p:nvPr>
            <p:ph type="title"/>
          </p:nvPr>
        </p:nvSpPr>
        <p:spPr>
          <a:xfrm>
            <a:off x="839788" y="457200"/>
            <a:ext cx="4269845" cy="563033"/>
          </a:xfrm>
        </p:spPr>
        <p:txBody>
          <a:bodyPr>
            <a:normAutofit fontScale="90000"/>
          </a:bodyPr>
          <a:lstStyle/>
          <a:p>
            <a:r>
              <a:rPr lang="en-US" dirty="0">
                <a:solidFill>
                  <a:schemeClr val="tx2"/>
                </a:solidFill>
              </a:rPr>
              <a:t>MQ Scaling Path Setup</a:t>
            </a:r>
          </a:p>
        </p:txBody>
      </p:sp>
      <p:pic>
        <p:nvPicPr>
          <p:cNvPr id="6" name="图片 15">
            <a:extLst>
              <a:ext uri="{FF2B5EF4-FFF2-40B4-BE49-F238E27FC236}">
                <a16:creationId xmlns:a16="http://schemas.microsoft.com/office/drawing/2014/main" id="{B0C63D35-C9E1-4244-800A-D1161E2CC14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97852" y="1277897"/>
            <a:ext cx="6172200" cy="4860607"/>
          </a:xfrm>
          <a:prstGeom prst="rect">
            <a:avLst/>
          </a:prstGeom>
          <a:noFill/>
          <a:ln>
            <a:noFill/>
          </a:ln>
        </p:spPr>
      </p:pic>
      <p:sp>
        <p:nvSpPr>
          <p:cNvPr id="4" name="Footer Placeholder 3">
            <a:extLst>
              <a:ext uri="{FF2B5EF4-FFF2-40B4-BE49-F238E27FC236}">
                <a16:creationId xmlns:a16="http://schemas.microsoft.com/office/drawing/2014/main" id="{3D7FE5B5-9C4C-4214-A7C4-54BC34B805E6}"/>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2EFDB471-DBBA-46D0-A49A-A747A033F44B}"/>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28</a:t>
            </a:fld>
            <a:endParaRPr lang="en-US"/>
          </a:p>
        </p:txBody>
      </p:sp>
      <p:pic>
        <p:nvPicPr>
          <p:cNvPr id="7" name="图片 14">
            <a:extLst>
              <a:ext uri="{FF2B5EF4-FFF2-40B4-BE49-F238E27FC236}">
                <a16:creationId xmlns:a16="http://schemas.microsoft.com/office/drawing/2014/main" id="{420CEE0C-9580-4EB8-B52A-E713301BFC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70052" y="1177800"/>
            <a:ext cx="5527237" cy="4960704"/>
          </a:xfrm>
          <a:prstGeom prst="rect">
            <a:avLst/>
          </a:prstGeom>
          <a:noFill/>
          <a:ln>
            <a:noFill/>
          </a:ln>
        </p:spPr>
      </p:pic>
    </p:spTree>
    <p:extLst>
      <p:ext uri="{BB962C8B-B14F-4D97-AF65-F5344CB8AC3E}">
        <p14:creationId xmlns:p14="http://schemas.microsoft.com/office/powerpoint/2010/main" val="2395223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36D0F2D-5039-4C4B-825B-339BE759B8A4}"/>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6" name="Slide Number Placeholder 5">
            <a:extLst>
              <a:ext uri="{FF2B5EF4-FFF2-40B4-BE49-F238E27FC236}">
                <a16:creationId xmlns:a16="http://schemas.microsoft.com/office/drawing/2014/main" id="{0C3A49DD-A5FD-486B-BBC4-2BBA054CB938}"/>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29</a:t>
            </a:fld>
            <a:endParaRPr lang="en-US"/>
          </a:p>
        </p:txBody>
      </p:sp>
      <p:sp>
        <p:nvSpPr>
          <p:cNvPr id="12" name="Title 1">
            <a:extLst>
              <a:ext uri="{FF2B5EF4-FFF2-40B4-BE49-F238E27FC236}">
                <a16:creationId xmlns:a16="http://schemas.microsoft.com/office/drawing/2014/main" id="{4F0C1051-B53F-4735-A47A-F5BCE2453B15}"/>
              </a:ext>
            </a:extLst>
          </p:cNvPr>
          <p:cNvSpPr>
            <a:spLocks noGrp="1"/>
          </p:cNvSpPr>
          <p:nvPr>
            <p:ph type="title"/>
          </p:nvPr>
        </p:nvSpPr>
        <p:spPr>
          <a:xfrm>
            <a:off x="838200" y="365126"/>
            <a:ext cx="10646044" cy="545400"/>
          </a:xfrm>
        </p:spPr>
        <p:txBody>
          <a:bodyPr anchor="ctr">
            <a:normAutofit fontScale="90000"/>
          </a:bodyPr>
          <a:lstStyle/>
          <a:p>
            <a:r>
              <a:rPr lang="en-US" u="none" dirty="0"/>
              <a:t>MQ Scaling Path with </a:t>
            </a:r>
            <a:r>
              <a:rPr lang="en-US" u="none" dirty="0" err="1"/>
              <a:t>Alcor</a:t>
            </a:r>
            <a:r>
              <a:rPr lang="en-US" u="none" dirty="0"/>
              <a:t> Delta Update</a:t>
            </a:r>
          </a:p>
        </p:txBody>
      </p:sp>
      <p:sp>
        <p:nvSpPr>
          <p:cNvPr id="13" name="Rectangle 12">
            <a:extLst>
              <a:ext uri="{FF2B5EF4-FFF2-40B4-BE49-F238E27FC236}">
                <a16:creationId xmlns:a16="http://schemas.microsoft.com/office/drawing/2014/main" id="{E152EC93-97B7-4133-95F3-5A5AAB3F89DB}"/>
              </a:ext>
            </a:extLst>
          </p:cNvPr>
          <p:cNvSpPr/>
          <p:nvPr/>
        </p:nvSpPr>
        <p:spPr>
          <a:xfrm>
            <a:off x="772979" y="5270502"/>
            <a:ext cx="2648196" cy="11006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Key Technique: </a:t>
            </a:r>
          </a:p>
          <a:p>
            <a:r>
              <a:rPr lang="en-US" sz="1200" dirty="0" err="1"/>
              <a:t>Alcor</a:t>
            </a:r>
            <a:r>
              <a:rPr lang="en-US" sz="1200" dirty="0"/>
              <a:t> Delta Update supports sending incremental update to a new port’s L2/L3 neighbors, which cut latency and reduce MQ load.</a:t>
            </a:r>
          </a:p>
        </p:txBody>
      </p:sp>
      <p:sp>
        <p:nvSpPr>
          <p:cNvPr id="14" name="Rectangle 13">
            <a:extLst>
              <a:ext uri="{FF2B5EF4-FFF2-40B4-BE49-F238E27FC236}">
                <a16:creationId xmlns:a16="http://schemas.microsoft.com/office/drawing/2014/main" id="{7AEFDD08-57F0-49D8-87CC-C004AA8B598C}"/>
              </a:ext>
            </a:extLst>
          </p:cNvPr>
          <p:cNvSpPr/>
          <p:nvPr/>
        </p:nvSpPr>
        <p:spPr>
          <a:xfrm>
            <a:off x="7340599" y="5269862"/>
            <a:ext cx="4381793" cy="1101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Key Observation:</a:t>
            </a:r>
          </a:p>
          <a:p>
            <a:pPr marL="228600" indent="-228600">
              <a:buAutoNum type="arabicPeriod"/>
            </a:pPr>
            <a:r>
              <a:rPr lang="en-US" sz="1200" dirty="0"/>
              <a:t>With topic/host ratio at 1:100, MQ scaling path supports port create/upgrade in 60K ports VPC with reasonable latency and no message loss, where its distribution latency is under 20 second for single-layer option.</a:t>
            </a:r>
          </a:p>
          <a:p>
            <a:pPr marL="228600" indent="-228600">
              <a:buAutoNum type="arabicPeriod"/>
            </a:pPr>
            <a:r>
              <a:rPr lang="en-US" sz="1200" dirty="0"/>
              <a:t>We are further validating MQ concurrency and throughput.</a:t>
            </a:r>
          </a:p>
        </p:txBody>
      </p:sp>
      <p:graphicFrame>
        <p:nvGraphicFramePr>
          <p:cNvPr id="15" name="Chart 14">
            <a:extLst>
              <a:ext uri="{FF2B5EF4-FFF2-40B4-BE49-F238E27FC236}">
                <a16:creationId xmlns:a16="http://schemas.microsoft.com/office/drawing/2014/main" id="{C0E709CB-D131-49B2-A5DD-A319512680C0}"/>
              </a:ext>
            </a:extLst>
          </p:cNvPr>
          <p:cNvGraphicFramePr>
            <a:graphicFrameLocks/>
          </p:cNvGraphicFramePr>
          <p:nvPr/>
        </p:nvGraphicFramePr>
        <p:xfrm>
          <a:off x="766234" y="986367"/>
          <a:ext cx="10956160" cy="4164139"/>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15">
            <a:extLst>
              <a:ext uri="{FF2B5EF4-FFF2-40B4-BE49-F238E27FC236}">
                <a16:creationId xmlns:a16="http://schemas.microsoft.com/office/drawing/2014/main" id="{502AF3CB-328B-4542-8EF1-FD65A891F625}"/>
              </a:ext>
            </a:extLst>
          </p:cNvPr>
          <p:cNvSpPr/>
          <p:nvPr/>
        </p:nvSpPr>
        <p:spPr>
          <a:xfrm>
            <a:off x="3615267" y="5269862"/>
            <a:ext cx="3531240" cy="1101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Test Setup:</a:t>
            </a:r>
          </a:p>
          <a:p>
            <a:pPr marL="171450" indent="-171450">
              <a:buFont typeface="Arial" panose="020B0604020202020204" pitchFamily="34" charset="0"/>
              <a:buChar char="•"/>
            </a:pPr>
            <a:r>
              <a:rPr lang="en-US" sz="1200" dirty="0"/>
              <a:t>Use one single instance of data plane manager</a:t>
            </a:r>
          </a:p>
          <a:p>
            <a:pPr marL="171450" indent="-171450">
              <a:buFont typeface="Arial" panose="020B0604020202020204" pitchFamily="34" charset="0"/>
              <a:buChar char="•"/>
            </a:pPr>
            <a:r>
              <a:rPr lang="en-US" sz="1200" dirty="0"/>
              <a:t>Apache Pulsar is deployed in a 3-node cluster</a:t>
            </a:r>
          </a:p>
          <a:p>
            <a:pPr marL="171450" indent="-171450">
              <a:buFont typeface="Arial" panose="020B0604020202020204" pitchFamily="34" charset="0"/>
              <a:buChar char="•"/>
            </a:pPr>
            <a:r>
              <a:rPr lang="en-US" sz="1200" dirty="0"/>
              <a:t>X-axis represents number of ports, each is hosted in a simulated node  </a:t>
            </a:r>
          </a:p>
        </p:txBody>
      </p:sp>
    </p:spTree>
    <p:extLst>
      <p:ext uri="{BB962C8B-B14F-4D97-AF65-F5344CB8AC3E}">
        <p14:creationId xmlns:p14="http://schemas.microsoft.com/office/powerpoint/2010/main" val="3099531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AF0DA87-C8AB-4DE8-9CFB-511BF5FCB2A8}"/>
              </a:ext>
            </a:extLst>
          </p:cNvPr>
          <p:cNvSpPr>
            <a:spLocks noGrp="1"/>
          </p:cNvSpPr>
          <p:nvPr>
            <p:ph type="title"/>
          </p:nvPr>
        </p:nvSpPr>
        <p:spPr>
          <a:xfrm>
            <a:off x="838200" y="365125"/>
            <a:ext cx="10515600" cy="1325563"/>
          </a:xfrm>
        </p:spPr>
        <p:txBody>
          <a:bodyPr anchor="ctr">
            <a:normAutofit/>
          </a:bodyPr>
          <a:lstStyle/>
          <a:p>
            <a:r>
              <a:rPr lang="en-US" dirty="0" err="1">
                <a:solidFill>
                  <a:schemeClr val="tx2"/>
                </a:solidFill>
              </a:rPr>
              <a:t>Alcor</a:t>
            </a:r>
            <a:r>
              <a:rPr lang="en-US" dirty="0">
                <a:solidFill>
                  <a:schemeClr val="tx2"/>
                </a:solidFill>
              </a:rPr>
              <a:t> Architecture</a:t>
            </a:r>
          </a:p>
        </p:txBody>
      </p:sp>
      <p:sp>
        <p:nvSpPr>
          <p:cNvPr id="18" name="Text Placeholder 3">
            <a:extLst>
              <a:ext uri="{FF2B5EF4-FFF2-40B4-BE49-F238E27FC236}">
                <a16:creationId xmlns:a16="http://schemas.microsoft.com/office/drawing/2014/main" id="{4BBC1BCE-AA3D-49ED-BAD9-B181C6E1645C}"/>
              </a:ext>
            </a:extLst>
          </p:cNvPr>
          <p:cNvSpPr>
            <a:spLocks noGrp="1"/>
          </p:cNvSpPr>
          <p:nvPr>
            <p:ph sz="half" idx="1"/>
          </p:nvPr>
        </p:nvSpPr>
        <p:spPr>
          <a:xfrm>
            <a:off x="838200" y="1825625"/>
            <a:ext cx="3900777" cy="4351338"/>
          </a:xfrm>
        </p:spPr>
        <p:txBody>
          <a:bodyPr>
            <a:normAutofit/>
          </a:bodyPr>
          <a:lstStyle/>
          <a:p>
            <a:pPr>
              <a:lnSpc>
                <a:spcPct val="100000"/>
              </a:lnSpc>
              <a:spcBef>
                <a:spcPts val="1800"/>
              </a:spcBef>
            </a:pPr>
            <a:r>
              <a:rPr lang="en-US" sz="1800" dirty="0">
                <a:solidFill>
                  <a:schemeClr val="tx2"/>
                </a:solidFill>
              </a:rPr>
              <a:t>Cloud-native architecture designed from the ground up</a:t>
            </a:r>
          </a:p>
          <a:p>
            <a:pPr>
              <a:lnSpc>
                <a:spcPct val="100000"/>
              </a:lnSpc>
              <a:spcBef>
                <a:spcPts val="1800"/>
              </a:spcBef>
            </a:pPr>
            <a:r>
              <a:rPr lang="en-US" sz="1800" dirty="0">
                <a:solidFill>
                  <a:schemeClr val="tx2"/>
                </a:solidFill>
              </a:rPr>
              <a:t>Fast resource provisioning</a:t>
            </a:r>
          </a:p>
          <a:p>
            <a:pPr>
              <a:lnSpc>
                <a:spcPct val="100000"/>
              </a:lnSpc>
              <a:spcBef>
                <a:spcPts val="1800"/>
              </a:spcBef>
            </a:pPr>
            <a:r>
              <a:rPr lang="en-US" sz="1800" dirty="0">
                <a:solidFill>
                  <a:schemeClr val="tx2"/>
                </a:solidFill>
              </a:rPr>
              <a:t>Throughput-optimal design</a:t>
            </a:r>
          </a:p>
          <a:p>
            <a:pPr>
              <a:lnSpc>
                <a:spcPct val="100000"/>
              </a:lnSpc>
              <a:spcBef>
                <a:spcPts val="1800"/>
              </a:spcBef>
            </a:pPr>
            <a:r>
              <a:rPr lang="en-US" sz="1800" dirty="0">
                <a:solidFill>
                  <a:schemeClr val="tx2"/>
                </a:solidFill>
              </a:rPr>
              <a:t>Multiple control paths for high availability and high reliability</a:t>
            </a:r>
          </a:p>
          <a:p>
            <a:pPr>
              <a:lnSpc>
                <a:spcPct val="100000"/>
              </a:lnSpc>
              <a:spcBef>
                <a:spcPts val="1800"/>
              </a:spcBef>
            </a:pPr>
            <a:r>
              <a:rPr lang="en-US" sz="1800" dirty="0" err="1">
                <a:solidFill>
                  <a:schemeClr val="tx2"/>
                </a:solidFill>
              </a:rPr>
              <a:t>Alcor</a:t>
            </a:r>
            <a:r>
              <a:rPr lang="en-US" sz="1800" dirty="0">
                <a:solidFill>
                  <a:schemeClr val="tx2"/>
                </a:solidFill>
              </a:rPr>
              <a:t> performance goal</a:t>
            </a:r>
          </a:p>
          <a:p>
            <a:pPr lvl="1">
              <a:buFont typeface="Wingdings" panose="05000000000000000000" pitchFamily="2" charset="2"/>
              <a:buChar char="ü"/>
            </a:pPr>
            <a:r>
              <a:rPr lang="en-US" sz="1600" dirty="0">
                <a:solidFill>
                  <a:schemeClr val="tx2"/>
                </a:solidFill>
              </a:rPr>
              <a:t>10x Latency</a:t>
            </a:r>
          </a:p>
          <a:p>
            <a:pPr lvl="1">
              <a:buFont typeface="Wingdings" panose="05000000000000000000" pitchFamily="2" charset="2"/>
              <a:buChar char="ü"/>
            </a:pPr>
            <a:r>
              <a:rPr lang="en-US" sz="1600" dirty="0">
                <a:solidFill>
                  <a:schemeClr val="tx2"/>
                </a:solidFill>
              </a:rPr>
              <a:t>100x Throughput</a:t>
            </a:r>
          </a:p>
          <a:p>
            <a:pPr lvl="1">
              <a:buFont typeface="Wingdings" panose="05000000000000000000" pitchFamily="2" charset="2"/>
              <a:buChar char="ü"/>
            </a:pPr>
            <a:r>
              <a:rPr lang="en-US" sz="1600" dirty="0">
                <a:solidFill>
                  <a:schemeClr val="tx2"/>
                </a:solidFill>
              </a:rPr>
              <a:t>1000x Scalability</a:t>
            </a:r>
          </a:p>
        </p:txBody>
      </p:sp>
      <p:sp>
        <p:nvSpPr>
          <p:cNvPr id="4" name="Footer Placeholder 3">
            <a:extLst>
              <a:ext uri="{FF2B5EF4-FFF2-40B4-BE49-F238E27FC236}">
                <a16:creationId xmlns:a16="http://schemas.microsoft.com/office/drawing/2014/main" id="{C7362137-9B81-49AA-A466-4858A579B817}"/>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EDB40534-B64E-418D-A233-AC288123EA7A}"/>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3</a:t>
            </a:fld>
            <a:endParaRPr lang="en-US"/>
          </a:p>
        </p:txBody>
      </p:sp>
      <p:pic>
        <p:nvPicPr>
          <p:cNvPr id="25" name="Content Placeholder 24" descr="A picture containing text, map&#10;&#10;Description automatically generated">
            <a:extLst>
              <a:ext uri="{FF2B5EF4-FFF2-40B4-BE49-F238E27FC236}">
                <a16:creationId xmlns:a16="http://schemas.microsoft.com/office/drawing/2014/main" id="{B1E28E25-A82A-4F7C-B7F6-714B34ED47F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18810" y="230115"/>
            <a:ext cx="7773190" cy="6470227"/>
          </a:xfrm>
        </p:spPr>
      </p:pic>
    </p:spTree>
    <p:extLst>
      <p:ext uri="{BB962C8B-B14F-4D97-AF65-F5344CB8AC3E}">
        <p14:creationId xmlns:p14="http://schemas.microsoft.com/office/powerpoint/2010/main" val="3417845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79CF6-4B22-4950-A3D6-265B7B31BA32}"/>
              </a:ext>
            </a:extLst>
          </p:cNvPr>
          <p:cNvSpPr>
            <a:spLocks noGrp="1"/>
          </p:cNvSpPr>
          <p:nvPr>
            <p:ph type="title"/>
          </p:nvPr>
        </p:nvSpPr>
        <p:spPr>
          <a:xfrm>
            <a:off x="838200" y="365125"/>
            <a:ext cx="10515600" cy="1134161"/>
          </a:xfrm>
        </p:spPr>
        <p:txBody>
          <a:bodyPr anchor="b">
            <a:normAutofit/>
          </a:bodyPr>
          <a:lstStyle/>
          <a:p>
            <a:r>
              <a:rPr lang="en-US" dirty="0" err="1">
                <a:solidFill>
                  <a:schemeClr val="tx2"/>
                </a:solidFill>
              </a:rPr>
              <a:t>Alcor</a:t>
            </a:r>
            <a:r>
              <a:rPr lang="en-US" dirty="0">
                <a:solidFill>
                  <a:schemeClr val="tx2"/>
                </a:solidFill>
              </a:rPr>
              <a:t> Monitoring</a:t>
            </a:r>
          </a:p>
        </p:txBody>
      </p:sp>
      <p:pic>
        <p:nvPicPr>
          <p:cNvPr id="9" name="Content Placeholder 8" descr="A sunset in the background&#10;&#10;Description automatically generated">
            <a:extLst>
              <a:ext uri="{FF2B5EF4-FFF2-40B4-BE49-F238E27FC236}">
                <a16:creationId xmlns:a16="http://schemas.microsoft.com/office/drawing/2014/main" id="{DFE7C105-E884-4E0A-A82D-BA597F7A8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614" y="3475474"/>
            <a:ext cx="7635890" cy="2348036"/>
          </a:xfrm>
          <a:noFill/>
        </p:spPr>
      </p:pic>
      <p:sp>
        <p:nvSpPr>
          <p:cNvPr id="4" name="Footer Placeholder 3">
            <a:extLst>
              <a:ext uri="{FF2B5EF4-FFF2-40B4-BE49-F238E27FC236}">
                <a16:creationId xmlns:a16="http://schemas.microsoft.com/office/drawing/2014/main" id="{18803774-1508-42B6-A495-6EB79E1EE0FE}"/>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A08D0A80-2038-4127-9E6F-327DE098452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30</a:t>
            </a:fld>
            <a:endParaRPr lang="en-US"/>
          </a:p>
        </p:txBody>
      </p:sp>
      <p:sp>
        <p:nvSpPr>
          <p:cNvPr id="10" name="Content Placeholder 2">
            <a:extLst>
              <a:ext uri="{FF2B5EF4-FFF2-40B4-BE49-F238E27FC236}">
                <a16:creationId xmlns:a16="http://schemas.microsoft.com/office/drawing/2014/main" id="{8AD88C99-D0FC-4A72-B8AC-AA25ACB01605}"/>
              </a:ext>
            </a:extLst>
          </p:cNvPr>
          <p:cNvSpPr txBox="1">
            <a:spLocks/>
          </p:cNvSpPr>
          <p:nvPr/>
        </p:nvSpPr>
        <p:spPr>
          <a:xfrm>
            <a:off x="833029" y="1782414"/>
            <a:ext cx="1058405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tx2"/>
                </a:solidFill>
              </a:rPr>
              <a:t>Enables metric collection to monitor control plane resource utilization</a:t>
            </a:r>
          </a:p>
          <a:p>
            <a:pPr lvl="1"/>
            <a:r>
              <a:rPr lang="en-US" sz="1800" dirty="0">
                <a:solidFill>
                  <a:schemeClr val="tx2"/>
                </a:solidFill>
              </a:rPr>
              <a:t>Monitor at various levels, from container pod, to microservice and to a host</a:t>
            </a:r>
          </a:p>
          <a:p>
            <a:pPr lvl="1"/>
            <a:r>
              <a:rPr lang="en-US" sz="1800" dirty="0">
                <a:solidFill>
                  <a:schemeClr val="tx2"/>
                </a:solidFill>
              </a:rPr>
              <a:t>Zoom into every microservice pod and infra pod</a:t>
            </a:r>
          </a:p>
          <a:p>
            <a:pPr lvl="1"/>
            <a:r>
              <a:rPr lang="en-US" sz="1800" dirty="0">
                <a:solidFill>
                  <a:schemeClr val="tx2"/>
                </a:solidFill>
              </a:rPr>
              <a:t>Include comprehensive metrics like </a:t>
            </a:r>
            <a:r>
              <a:rPr lang="en-US" sz="1800" dirty="0" err="1">
                <a:solidFill>
                  <a:schemeClr val="tx2"/>
                </a:solidFill>
              </a:rPr>
              <a:t>cpu</a:t>
            </a:r>
            <a:r>
              <a:rPr lang="en-US" sz="1800" dirty="0">
                <a:solidFill>
                  <a:schemeClr val="tx2"/>
                </a:solidFill>
              </a:rPr>
              <a:t>, ram, </a:t>
            </a:r>
            <a:r>
              <a:rPr lang="en-US" sz="1800" dirty="0" err="1">
                <a:solidFill>
                  <a:schemeClr val="tx2"/>
                </a:solidFill>
              </a:rPr>
              <a:t>io</a:t>
            </a:r>
            <a:r>
              <a:rPr lang="en-US" sz="1800" dirty="0">
                <a:solidFill>
                  <a:schemeClr val="tx2"/>
                </a:solidFill>
              </a:rPr>
              <a:t>, and network etc.</a:t>
            </a:r>
          </a:p>
          <a:p>
            <a:endParaRPr lang="en-US" dirty="0"/>
          </a:p>
        </p:txBody>
      </p:sp>
    </p:spTree>
    <p:extLst>
      <p:ext uri="{BB962C8B-B14F-4D97-AF65-F5344CB8AC3E}">
        <p14:creationId xmlns:p14="http://schemas.microsoft.com/office/powerpoint/2010/main" val="946799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p:txBody>
          <a:bodyPr/>
          <a:lstStyle/>
          <a:p>
            <a:r>
              <a:rPr lang="en-US" dirty="0" err="1">
                <a:solidFill>
                  <a:schemeClr val="tx2"/>
                </a:solidFill>
              </a:rPr>
              <a:t>Alcor</a:t>
            </a:r>
            <a:r>
              <a:rPr lang="en-US" dirty="0">
                <a:solidFill>
                  <a:schemeClr val="tx2"/>
                </a:solidFill>
              </a:rPr>
              <a:t> Project</a:t>
            </a:r>
          </a:p>
        </p:txBody>
      </p:sp>
      <p:sp>
        <p:nvSpPr>
          <p:cNvPr id="3" name="Content Placeholder 2">
            <a:extLst>
              <a:ext uri="{FF2B5EF4-FFF2-40B4-BE49-F238E27FC236}">
                <a16:creationId xmlns:a16="http://schemas.microsoft.com/office/drawing/2014/main" id="{9FD979C0-F458-41C0-A368-632AFBDE498C}"/>
              </a:ext>
            </a:extLst>
          </p:cNvPr>
          <p:cNvSpPr>
            <a:spLocks noGrp="1"/>
          </p:cNvSpPr>
          <p:nvPr>
            <p:ph idx="1"/>
          </p:nvPr>
        </p:nvSpPr>
        <p:spPr/>
        <p:txBody>
          <a:bodyPr/>
          <a:lstStyle/>
          <a:p>
            <a:r>
              <a:rPr lang="en-US" dirty="0">
                <a:solidFill>
                  <a:schemeClr val="tx2"/>
                </a:solidFill>
              </a:rPr>
              <a:t>Architecture Overview</a:t>
            </a:r>
          </a:p>
          <a:p>
            <a:r>
              <a:rPr lang="en-US" dirty="0">
                <a:solidFill>
                  <a:schemeClr val="tx2"/>
                </a:solidFill>
              </a:rPr>
              <a:t>Component Snapshot and Development Status</a:t>
            </a:r>
          </a:p>
          <a:p>
            <a:r>
              <a:rPr lang="en-US" dirty="0">
                <a:solidFill>
                  <a:schemeClr val="tx2"/>
                </a:solidFill>
              </a:rPr>
              <a:t>Performance Comparison with OpenStack Neutron</a:t>
            </a:r>
          </a:p>
          <a:p>
            <a:r>
              <a:rPr lang="en-US" dirty="0">
                <a:solidFill>
                  <a:schemeClr val="tx2"/>
                </a:solidFill>
              </a:rPr>
              <a:t>Scalability Test Framework</a:t>
            </a:r>
          </a:p>
          <a:p>
            <a:r>
              <a:rPr lang="en-US" dirty="0">
                <a:solidFill>
                  <a:srgbClr val="C00000"/>
                </a:solidFill>
              </a:rPr>
              <a:t>Migration Plan from Neutron</a:t>
            </a:r>
          </a:p>
          <a:p>
            <a:r>
              <a:rPr lang="en-US" dirty="0">
                <a:solidFill>
                  <a:schemeClr val="tx2"/>
                </a:solidFill>
              </a:rPr>
              <a:t>11/30 New Features</a:t>
            </a:r>
          </a:p>
          <a:p>
            <a:pPr lvl="1"/>
            <a:r>
              <a:rPr lang="en-US" dirty="0">
                <a:solidFill>
                  <a:schemeClr val="tx2"/>
                </a:solidFill>
              </a:rPr>
              <a:t>L3 Routing by </a:t>
            </a:r>
            <a:r>
              <a:rPr lang="en-US" dirty="0" err="1">
                <a:solidFill>
                  <a:schemeClr val="tx2"/>
                </a:solidFill>
              </a:rPr>
              <a:t>Alcor</a:t>
            </a:r>
            <a:r>
              <a:rPr lang="en-US" dirty="0">
                <a:solidFill>
                  <a:schemeClr val="tx2"/>
                </a:solidFill>
              </a:rPr>
              <a:t> Distributed Router</a:t>
            </a:r>
          </a:p>
          <a:p>
            <a:pPr lvl="1"/>
            <a:r>
              <a:rPr lang="en-US" dirty="0">
                <a:solidFill>
                  <a:schemeClr val="tx2"/>
                </a:solidFill>
              </a:rPr>
              <a:t>Distributed DHCP Programming</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p:txBody>
          <a:bodyPr/>
          <a:lstStyle/>
          <a:p>
            <a:fld id="{3B917CB5-27BD-4ECA-9D86-80D4B900A204}" type="slidenum">
              <a:rPr lang="en-US" smtClean="0"/>
              <a:t>31</a:t>
            </a:fld>
            <a:endParaRPr lang="en-US"/>
          </a:p>
        </p:txBody>
      </p:sp>
    </p:spTree>
    <p:extLst>
      <p:ext uri="{BB962C8B-B14F-4D97-AF65-F5344CB8AC3E}">
        <p14:creationId xmlns:p14="http://schemas.microsoft.com/office/powerpoint/2010/main" val="2642099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DC5C-6700-4965-9B10-3FCA340171E2}"/>
              </a:ext>
            </a:extLst>
          </p:cNvPr>
          <p:cNvSpPr>
            <a:spLocks noGrp="1"/>
          </p:cNvSpPr>
          <p:nvPr>
            <p:ph type="title"/>
          </p:nvPr>
        </p:nvSpPr>
        <p:spPr>
          <a:xfrm>
            <a:off x="839788" y="365125"/>
            <a:ext cx="10515600" cy="1325563"/>
          </a:xfrm>
        </p:spPr>
        <p:txBody>
          <a:bodyPr anchor="ctr">
            <a:normAutofit/>
          </a:bodyPr>
          <a:lstStyle/>
          <a:p>
            <a:r>
              <a:rPr lang="en-US" dirty="0">
                <a:solidFill>
                  <a:schemeClr val="tx2"/>
                </a:solidFill>
              </a:rPr>
              <a:t>Migration Plan from Neutron</a:t>
            </a:r>
          </a:p>
        </p:txBody>
      </p:sp>
      <p:sp>
        <p:nvSpPr>
          <p:cNvPr id="14" name="Text Placeholder 2">
            <a:extLst>
              <a:ext uri="{FF2B5EF4-FFF2-40B4-BE49-F238E27FC236}">
                <a16:creationId xmlns:a16="http://schemas.microsoft.com/office/drawing/2014/main" id="{F6289120-DD34-4EA8-98CC-04BEEFD41424}"/>
              </a:ext>
            </a:extLst>
          </p:cNvPr>
          <p:cNvSpPr>
            <a:spLocks noGrp="1"/>
          </p:cNvSpPr>
          <p:nvPr>
            <p:ph type="body" idx="1"/>
          </p:nvPr>
        </p:nvSpPr>
        <p:spPr>
          <a:xfrm>
            <a:off x="839788" y="1681163"/>
            <a:ext cx="5157787" cy="823912"/>
          </a:xfrm>
        </p:spPr>
        <p:txBody>
          <a:bodyPr>
            <a:normAutofit fontScale="92500"/>
          </a:bodyPr>
          <a:lstStyle/>
          <a:p>
            <a:r>
              <a:rPr lang="en-US" dirty="0">
                <a:solidFill>
                  <a:schemeClr val="tx2"/>
                </a:solidFill>
              </a:rPr>
              <a:t>Step 1: Active Neutron and passive </a:t>
            </a:r>
            <a:r>
              <a:rPr lang="en-US" dirty="0" err="1">
                <a:solidFill>
                  <a:schemeClr val="tx2"/>
                </a:solidFill>
              </a:rPr>
              <a:t>Alcor</a:t>
            </a:r>
            <a:r>
              <a:rPr lang="en-US" dirty="0">
                <a:solidFill>
                  <a:schemeClr val="tx2"/>
                </a:solidFill>
              </a:rPr>
              <a:t> with request caching</a:t>
            </a:r>
          </a:p>
        </p:txBody>
      </p:sp>
      <p:pic>
        <p:nvPicPr>
          <p:cNvPr id="9" name="Content Placeholder 8" descr="A close up of a map&#10;&#10;Description automatically generated">
            <a:extLst>
              <a:ext uri="{FF2B5EF4-FFF2-40B4-BE49-F238E27FC236}">
                <a16:creationId xmlns:a16="http://schemas.microsoft.com/office/drawing/2014/main" id="{5468EE9D-4D1F-4991-AEF2-59A469C54C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99050" y="2505075"/>
            <a:ext cx="4439263" cy="3684588"/>
          </a:xfrm>
          <a:noFill/>
        </p:spPr>
      </p:pic>
      <p:sp>
        <p:nvSpPr>
          <p:cNvPr id="16" name="Text Placeholder 4">
            <a:extLst>
              <a:ext uri="{FF2B5EF4-FFF2-40B4-BE49-F238E27FC236}">
                <a16:creationId xmlns:a16="http://schemas.microsoft.com/office/drawing/2014/main" id="{12396306-73CF-4802-8532-60BBF747BEA2}"/>
              </a:ext>
            </a:extLst>
          </p:cNvPr>
          <p:cNvSpPr>
            <a:spLocks noGrp="1"/>
          </p:cNvSpPr>
          <p:nvPr>
            <p:ph type="body" sz="quarter" idx="3"/>
          </p:nvPr>
        </p:nvSpPr>
        <p:spPr>
          <a:xfrm>
            <a:off x="6172200" y="1681163"/>
            <a:ext cx="5183188" cy="823912"/>
          </a:xfrm>
        </p:spPr>
        <p:txBody>
          <a:bodyPr>
            <a:normAutofit fontScale="92500"/>
          </a:bodyPr>
          <a:lstStyle/>
          <a:p>
            <a:r>
              <a:rPr lang="en-US" dirty="0">
                <a:solidFill>
                  <a:schemeClr val="tx2"/>
                </a:solidFill>
              </a:rPr>
              <a:t>Step 2: Proactive request processing by </a:t>
            </a:r>
            <a:r>
              <a:rPr lang="en-US" dirty="0" err="1">
                <a:solidFill>
                  <a:schemeClr val="tx2"/>
                </a:solidFill>
              </a:rPr>
              <a:t>Alcor</a:t>
            </a:r>
            <a:endParaRPr lang="en-US" dirty="0">
              <a:solidFill>
                <a:schemeClr val="tx2"/>
              </a:solidFill>
            </a:endParaRPr>
          </a:p>
        </p:txBody>
      </p:sp>
      <p:pic>
        <p:nvPicPr>
          <p:cNvPr id="11" name="Content Placeholder 10" descr="A screenshot of a cell phone&#10;&#10;Description automatically generated">
            <a:extLst>
              <a:ext uri="{FF2B5EF4-FFF2-40B4-BE49-F238E27FC236}">
                <a16:creationId xmlns:a16="http://schemas.microsoft.com/office/drawing/2014/main" id="{279BBDA3-DB2D-49E1-8E80-675F33A4B5F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42547" y="2505075"/>
            <a:ext cx="4442493" cy="3684588"/>
          </a:xfrm>
        </p:spPr>
      </p:pic>
      <p:sp>
        <p:nvSpPr>
          <p:cNvPr id="4" name="Footer Placeholder 3">
            <a:extLst>
              <a:ext uri="{FF2B5EF4-FFF2-40B4-BE49-F238E27FC236}">
                <a16:creationId xmlns:a16="http://schemas.microsoft.com/office/drawing/2014/main" id="{A0FA475A-E75D-432A-B553-E68E8DB1EDDA}"/>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4102F7DF-EC12-4703-BAB3-D470620E5FD7}"/>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32</a:t>
            </a:fld>
            <a:endParaRPr lang="en-US"/>
          </a:p>
        </p:txBody>
      </p:sp>
    </p:spTree>
    <p:extLst>
      <p:ext uri="{BB962C8B-B14F-4D97-AF65-F5344CB8AC3E}">
        <p14:creationId xmlns:p14="http://schemas.microsoft.com/office/powerpoint/2010/main" val="3857340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DC5C-6700-4965-9B10-3FCA340171E2}"/>
              </a:ext>
            </a:extLst>
          </p:cNvPr>
          <p:cNvSpPr>
            <a:spLocks noGrp="1"/>
          </p:cNvSpPr>
          <p:nvPr>
            <p:ph type="title"/>
          </p:nvPr>
        </p:nvSpPr>
        <p:spPr>
          <a:xfrm>
            <a:off x="839788" y="365125"/>
            <a:ext cx="10515600" cy="1325563"/>
          </a:xfrm>
        </p:spPr>
        <p:txBody>
          <a:bodyPr anchor="ctr">
            <a:normAutofit/>
          </a:bodyPr>
          <a:lstStyle/>
          <a:p>
            <a:r>
              <a:rPr lang="en-US" dirty="0">
                <a:solidFill>
                  <a:schemeClr val="tx2"/>
                </a:solidFill>
              </a:rPr>
              <a:t>Migration Plan from Neutron (cont’d)</a:t>
            </a:r>
          </a:p>
        </p:txBody>
      </p:sp>
      <p:sp>
        <p:nvSpPr>
          <p:cNvPr id="14" name="Text Placeholder 2">
            <a:extLst>
              <a:ext uri="{FF2B5EF4-FFF2-40B4-BE49-F238E27FC236}">
                <a16:creationId xmlns:a16="http://schemas.microsoft.com/office/drawing/2014/main" id="{F6289120-DD34-4EA8-98CC-04BEEFD41424}"/>
              </a:ext>
            </a:extLst>
          </p:cNvPr>
          <p:cNvSpPr>
            <a:spLocks noGrp="1"/>
          </p:cNvSpPr>
          <p:nvPr>
            <p:ph type="body" idx="1"/>
          </p:nvPr>
        </p:nvSpPr>
        <p:spPr>
          <a:xfrm>
            <a:off x="839788" y="1681163"/>
            <a:ext cx="5157787" cy="823912"/>
          </a:xfrm>
        </p:spPr>
        <p:txBody>
          <a:bodyPr>
            <a:normAutofit/>
          </a:bodyPr>
          <a:lstStyle/>
          <a:p>
            <a:r>
              <a:rPr lang="en-US" dirty="0">
                <a:solidFill>
                  <a:schemeClr val="tx2"/>
                </a:solidFill>
              </a:rPr>
              <a:t>Step 3: </a:t>
            </a:r>
            <a:r>
              <a:rPr lang="en-US" dirty="0" err="1">
                <a:solidFill>
                  <a:schemeClr val="tx2"/>
                </a:solidFill>
              </a:rPr>
              <a:t>Seamelss</a:t>
            </a:r>
            <a:r>
              <a:rPr lang="en-US" dirty="0">
                <a:solidFill>
                  <a:schemeClr val="tx2"/>
                </a:solidFill>
              </a:rPr>
              <a:t> Transition to Active </a:t>
            </a:r>
            <a:r>
              <a:rPr lang="en-US" dirty="0" err="1">
                <a:solidFill>
                  <a:schemeClr val="tx2"/>
                </a:solidFill>
              </a:rPr>
              <a:t>Alcor</a:t>
            </a:r>
            <a:endParaRPr lang="en-US" dirty="0">
              <a:solidFill>
                <a:schemeClr val="tx2"/>
              </a:solidFill>
            </a:endParaRPr>
          </a:p>
        </p:txBody>
      </p:sp>
      <p:sp>
        <p:nvSpPr>
          <p:cNvPr id="4" name="Footer Placeholder 3">
            <a:extLst>
              <a:ext uri="{FF2B5EF4-FFF2-40B4-BE49-F238E27FC236}">
                <a16:creationId xmlns:a16="http://schemas.microsoft.com/office/drawing/2014/main" id="{A0FA475A-E75D-432A-B553-E68E8DB1EDDA}"/>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4102F7DF-EC12-4703-BAB3-D470620E5FD7}"/>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33</a:t>
            </a:fld>
            <a:endParaRPr lang="en-US"/>
          </a:p>
        </p:txBody>
      </p:sp>
      <p:sp>
        <p:nvSpPr>
          <p:cNvPr id="8" name="Content Placeholder 7">
            <a:extLst>
              <a:ext uri="{FF2B5EF4-FFF2-40B4-BE49-F238E27FC236}">
                <a16:creationId xmlns:a16="http://schemas.microsoft.com/office/drawing/2014/main" id="{33CE9944-20D9-4463-9650-7BAF5CAA9AF6}"/>
              </a:ext>
            </a:extLst>
          </p:cNvPr>
          <p:cNvSpPr>
            <a:spLocks noGrp="1"/>
          </p:cNvSpPr>
          <p:nvPr>
            <p:ph sz="quarter" idx="4"/>
          </p:nvPr>
        </p:nvSpPr>
        <p:spPr>
          <a:xfrm>
            <a:off x="6172200" y="2505075"/>
            <a:ext cx="5157787" cy="3684588"/>
          </a:xfrm>
        </p:spPr>
        <p:txBody>
          <a:bodyPr>
            <a:normAutofit/>
          </a:bodyPr>
          <a:lstStyle/>
          <a:p>
            <a:pPr marL="0" indent="0">
              <a:buNone/>
            </a:pPr>
            <a:r>
              <a:rPr lang="en-US" sz="1600" dirty="0"/>
              <a:t>Link: </a:t>
            </a:r>
            <a:r>
              <a:rPr lang="en-US" sz="1600" dirty="0">
                <a:hlinkClick r:id="rId2"/>
              </a:rPr>
              <a:t>https://github.com/futurewei-cloud/alcor/blob/master/docs/modules/ROOT/pages/deploy_related/deployment.adoc</a:t>
            </a:r>
            <a:endParaRPr lang="en-US" sz="1600" dirty="0"/>
          </a:p>
        </p:txBody>
      </p:sp>
      <p:pic>
        <p:nvPicPr>
          <p:cNvPr id="15" name="Content Placeholder 14" descr="A screenshot of a cell phone&#10;&#10;Description automatically generated">
            <a:extLst>
              <a:ext uri="{FF2B5EF4-FFF2-40B4-BE49-F238E27FC236}">
                <a16:creationId xmlns:a16="http://schemas.microsoft.com/office/drawing/2014/main" id="{A67FCFDE-6744-474F-AC1C-ED247ADB2D4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663977" y="2505075"/>
            <a:ext cx="3509409" cy="3684588"/>
          </a:xfrm>
        </p:spPr>
      </p:pic>
    </p:spTree>
    <p:extLst>
      <p:ext uri="{BB962C8B-B14F-4D97-AF65-F5344CB8AC3E}">
        <p14:creationId xmlns:p14="http://schemas.microsoft.com/office/powerpoint/2010/main" val="264645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p:txBody>
          <a:bodyPr/>
          <a:lstStyle/>
          <a:p>
            <a:r>
              <a:rPr lang="en-US" dirty="0" err="1">
                <a:solidFill>
                  <a:schemeClr val="tx2"/>
                </a:solidFill>
              </a:rPr>
              <a:t>Alcor</a:t>
            </a:r>
            <a:r>
              <a:rPr lang="en-US" dirty="0">
                <a:solidFill>
                  <a:schemeClr val="tx2"/>
                </a:solidFill>
              </a:rPr>
              <a:t> Project</a:t>
            </a:r>
          </a:p>
        </p:txBody>
      </p:sp>
      <p:sp>
        <p:nvSpPr>
          <p:cNvPr id="3" name="Content Placeholder 2">
            <a:extLst>
              <a:ext uri="{FF2B5EF4-FFF2-40B4-BE49-F238E27FC236}">
                <a16:creationId xmlns:a16="http://schemas.microsoft.com/office/drawing/2014/main" id="{9FD979C0-F458-41C0-A368-632AFBDE498C}"/>
              </a:ext>
            </a:extLst>
          </p:cNvPr>
          <p:cNvSpPr>
            <a:spLocks noGrp="1"/>
          </p:cNvSpPr>
          <p:nvPr>
            <p:ph idx="1"/>
          </p:nvPr>
        </p:nvSpPr>
        <p:spPr/>
        <p:txBody>
          <a:bodyPr/>
          <a:lstStyle/>
          <a:p>
            <a:r>
              <a:rPr lang="en-US" dirty="0">
                <a:solidFill>
                  <a:schemeClr val="tx2"/>
                </a:solidFill>
              </a:rPr>
              <a:t>Architecture Overview</a:t>
            </a:r>
          </a:p>
          <a:p>
            <a:r>
              <a:rPr lang="en-US" dirty="0">
                <a:solidFill>
                  <a:schemeClr val="tx2"/>
                </a:solidFill>
              </a:rPr>
              <a:t>Component Snapshot and Development Status</a:t>
            </a:r>
          </a:p>
          <a:p>
            <a:r>
              <a:rPr lang="en-US" dirty="0">
                <a:solidFill>
                  <a:schemeClr val="tx2"/>
                </a:solidFill>
              </a:rPr>
              <a:t>Performance Comparison with OpenStack Neutron</a:t>
            </a:r>
          </a:p>
          <a:p>
            <a:r>
              <a:rPr lang="en-US" dirty="0">
                <a:solidFill>
                  <a:schemeClr val="tx2"/>
                </a:solidFill>
              </a:rPr>
              <a:t>Scalability Test Framework</a:t>
            </a:r>
          </a:p>
          <a:p>
            <a:r>
              <a:rPr lang="en-US" dirty="0">
                <a:solidFill>
                  <a:schemeClr val="tx2"/>
                </a:solidFill>
              </a:rPr>
              <a:t>Migration Plan from Neutron</a:t>
            </a:r>
          </a:p>
          <a:p>
            <a:r>
              <a:rPr lang="en-US" dirty="0">
                <a:solidFill>
                  <a:srgbClr val="C00000"/>
                </a:solidFill>
              </a:rPr>
              <a:t>11/30 New Features</a:t>
            </a:r>
          </a:p>
          <a:p>
            <a:pPr lvl="1"/>
            <a:r>
              <a:rPr lang="en-US" dirty="0">
                <a:solidFill>
                  <a:srgbClr val="C00000"/>
                </a:solidFill>
              </a:rPr>
              <a:t>L3 Routing by </a:t>
            </a:r>
            <a:r>
              <a:rPr lang="en-US" dirty="0" err="1">
                <a:solidFill>
                  <a:srgbClr val="C00000"/>
                </a:solidFill>
              </a:rPr>
              <a:t>Alcor</a:t>
            </a:r>
            <a:r>
              <a:rPr lang="en-US" dirty="0">
                <a:solidFill>
                  <a:srgbClr val="C00000"/>
                </a:solidFill>
              </a:rPr>
              <a:t> Distributed Router</a:t>
            </a:r>
          </a:p>
          <a:p>
            <a:pPr lvl="1"/>
            <a:r>
              <a:rPr lang="en-US" dirty="0">
                <a:solidFill>
                  <a:srgbClr val="C00000"/>
                </a:solidFill>
              </a:rPr>
              <a:t>Distributed DHCP Programming</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p:txBody>
          <a:bodyPr/>
          <a:lstStyle/>
          <a:p>
            <a:fld id="{3B917CB5-27BD-4ECA-9D86-80D4B900A204}" type="slidenum">
              <a:rPr lang="en-US" smtClean="0"/>
              <a:t>34</a:t>
            </a:fld>
            <a:endParaRPr lang="en-US"/>
          </a:p>
        </p:txBody>
      </p:sp>
    </p:spTree>
    <p:extLst>
      <p:ext uri="{BB962C8B-B14F-4D97-AF65-F5344CB8AC3E}">
        <p14:creationId xmlns:p14="http://schemas.microsoft.com/office/powerpoint/2010/main" val="168966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ACA664-3BB9-40A2-AEBF-3B4BCAA58F72}"/>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b="1" kern="1200" dirty="0" err="1">
                <a:solidFill>
                  <a:srgbClr val="960000"/>
                </a:solidFill>
                <a:latin typeface="+mj-lt"/>
                <a:ea typeface="+mj-ea"/>
                <a:cs typeface="+mj-cs"/>
              </a:rPr>
              <a:t>Alcor</a:t>
            </a:r>
            <a:r>
              <a:rPr lang="en-US" b="1" kern="1200" dirty="0">
                <a:solidFill>
                  <a:srgbClr val="960000"/>
                </a:solidFill>
                <a:latin typeface="+mj-lt"/>
                <a:ea typeface="+mj-ea"/>
                <a:cs typeface="+mj-cs"/>
              </a:rPr>
              <a:t> L3 Routing</a:t>
            </a:r>
          </a:p>
        </p:txBody>
      </p:sp>
      <p:sp>
        <p:nvSpPr>
          <p:cNvPr id="11" name="Text Placeholder 3">
            <a:extLst>
              <a:ext uri="{FF2B5EF4-FFF2-40B4-BE49-F238E27FC236}">
                <a16:creationId xmlns:a16="http://schemas.microsoft.com/office/drawing/2014/main" id="{D504E96E-8BBC-4B8B-9F25-13EFCA93FA58}"/>
              </a:ext>
            </a:extLst>
          </p:cNvPr>
          <p:cNvSpPr>
            <a:spLocks noGrp="1"/>
          </p:cNvSpPr>
          <p:nvPr>
            <p:ph type="body" sz="half" idx="2"/>
          </p:nvPr>
        </p:nvSpPr>
        <p:spPr>
          <a:xfrm>
            <a:off x="839788" y="2057400"/>
            <a:ext cx="3932237" cy="3811588"/>
          </a:xfrm>
        </p:spPr>
        <p:txBody>
          <a:bodyPr vert="horz" lIns="91440" tIns="45720" rIns="91440" bIns="45720" rtlCol="0">
            <a:normAutofit/>
          </a:bodyPr>
          <a:lstStyle/>
          <a:p>
            <a:pPr marL="285750" indent="-285750">
              <a:buFont typeface="Arial" panose="020B0604020202020204" pitchFamily="34" charset="0"/>
              <a:buChar char="•"/>
            </a:pPr>
            <a:r>
              <a:rPr lang="en-US" kern="1200" dirty="0">
                <a:latin typeface="+mn-lt"/>
                <a:ea typeface="+mn-ea"/>
                <a:cs typeface="+mn-cs"/>
              </a:rPr>
              <a:t>Powered by </a:t>
            </a:r>
            <a:r>
              <a:rPr lang="en-US" kern="1200" dirty="0" err="1">
                <a:latin typeface="+mn-lt"/>
                <a:ea typeface="+mn-ea"/>
                <a:cs typeface="+mn-cs"/>
              </a:rPr>
              <a:t>Alcor</a:t>
            </a:r>
            <a:r>
              <a:rPr lang="en-US" kern="1200" dirty="0">
                <a:latin typeface="+mn-lt"/>
                <a:ea typeface="+mn-ea"/>
                <a:cs typeface="+mn-cs"/>
              </a:rPr>
              <a:t> Distributed Router</a:t>
            </a:r>
          </a:p>
          <a:p>
            <a:pPr marL="285750" indent="-285750">
              <a:buFont typeface="Arial" panose="020B0604020202020204" pitchFamily="34" charset="0"/>
              <a:buChar char="•"/>
            </a:pPr>
            <a:r>
              <a:rPr lang="en-US" kern="1200" dirty="0">
                <a:latin typeface="+mn-lt"/>
                <a:ea typeface="+mn-ea"/>
                <a:cs typeface="+mn-cs"/>
              </a:rPr>
              <a:t>Involves multiple components</a:t>
            </a:r>
          </a:p>
          <a:p>
            <a:pPr marL="800100" lvl="1" indent="-342900">
              <a:buFont typeface="+mj-lt"/>
              <a:buAutoNum type="arabicPeriod"/>
            </a:pPr>
            <a:r>
              <a:rPr lang="en-US" kern="1200" dirty="0">
                <a:latin typeface="+mn-lt"/>
                <a:ea typeface="+mn-ea"/>
                <a:cs typeface="+mn-cs"/>
              </a:rPr>
              <a:t>Route Manager (20+ new APIs)</a:t>
            </a:r>
          </a:p>
          <a:p>
            <a:pPr marL="800100" lvl="1" indent="-342900">
              <a:buFont typeface="+mj-lt"/>
              <a:buAutoNum type="arabicPeriod"/>
            </a:pPr>
            <a:r>
              <a:rPr lang="en-US" kern="1200" dirty="0">
                <a:latin typeface="+mn-lt"/>
                <a:ea typeface="+mn-ea"/>
                <a:cs typeface="+mn-cs"/>
              </a:rPr>
              <a:t>Subnet Manager</a:t>
            </a:r>
          </a:p>
          <a:p>
            <a:pPr marL="800100" lvl="1" indent="-342900">
              <a:buFont typeface="+mj-lt"/>
              <a:buAutoNum type="arabicPeriod"/>
            </a:pPr>
            <a:r>
              <a:rPr lang="en-US" kern="1200" dirty="0">
                <a:latin typeface="+mn-lt"/>
                <a:ea typeface="+mn-ea"/>
                <a:cs typeface="+mn-cs"/>
              </a:rPr>
              <a:t>Port Manager</a:t>
            </a:r>
          </a:p>
          <a:p>
            <a:pPr marL="800100" lvl="1" indent="-342900">
              <a:buFont typeface="+mj-lt"/>
              <a:buAutoNum type="arabicPeriod"/>
            </a:pPr>
            <a:r>
              <a:rPr lang="en-US" kern="1200" dirty="0">
                <a:latin typeface="+mn-lt"/>
                <a:ea typeface="+mn-ea"/>
                <a:cs typeface="+mn-cs"/>
              </a:rPr>
              <a:t>Data-Plane Manager</a:t>
            </a:r>
          </a:p>
          <a:p>
            <a:pPr marL="800100" lvl="1" indent="-342900">
              <a:buFont typeface="+mj-lt"/>
              <a:buAutoNum type="arabicPeriod"/>
            </a:pPr>
            <a:r>
              <a:rPr lang="en-US" kern="1200" dirty="0">
                <a:latin typeface="+mn-lt"/>
                <a:ea typeface="+mn-ea"/>
                <a:cs typeface="+mn-cs"/>
              </a:rPr>
              <a:t>Controller-Agent Communication Channel</a:t>
            </a:r>
          </a:p>
          <a:p>
            <a:pPr marL="800100" lvl="1" indent="-342900">
              <a:buFont typeface="+mj-lt"/>
              <a:buAutoNum type="arabicPeriod"/>
            </a:pPr>
            <a:r>
              <a:rPr lang="en-US" kern="1200" dirty="0" err="1">
                <a:latin typeface="+mn-lt"/>
                <a:ea typeface="+mn-ea"/>
                <a:cs typeface="+mn-cs"/>
              </a:rPr>
              <a:t>Alcor</a:t>
            </a:r>
            <a:r>
              <a:rPr lang="en-US" kern="1200" dirty="0">
                <a:latin typeface="+mn-lt"/>
                <a:ea typeface="+mn-ea"/>
                <a:cs typeface="+mn-cs"/>
              </a:rPr>
              <a:t> Control Agent</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a:latin typeface="+mn-lt"/>
                <a:ea typeface="+mn-ea"/>
                <a:cs typeface="+mn-cs"/>
              </a:rPr>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35</a:t>
            </a:fld>
            <a:endParaRPr lang="en-US"/>
          </a:p>
        </p:txBody>
      </p:sp>
      <p:graphicFrame>
        <p:nvGraphicFramePr>
          <p:cNvPr id="9" name="Content Placeholder 2">
            <a:extLst>
              <a:ext uri="{FF2B5EF4-FFF2-40B4-BE49-F238E27FC236}">
                <a16:creationId xmlns:a16="http://schemas.microsoft.com/office/drawing/2014/main" id="{7375E32E-C720-453C-951E-D958FFC9DA25}"/>
              </a:ext>
            </a:extLst>
          </p:cNvPr>
          <p:cNvGraphicFramePr>
            <a:graphicFrameLocks noGrp="1"/>
          </p:cNvGraphicFramePr>
          <p:nvPr>
            <p:ph idx="1"/>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1325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B84123F-1348-4276-88CB-33AE334910A1}"/>
              </a:ext>
            </a:extLst>
          </p:cNvPr>
          <p:cNvSpPr>
            <a:spLocks noGrp="1"/>
          </p:cNvSpPr>
          <p:nvPr>
            <p:ph type="title"/>
          </p:nvPr>
        </p:nvSpPr>
        <p:spPr>
          <a:xfrm>
            <a:off x="838200" y="365125"/>
            <a:ext cx="10515600" cy="1325563"/>
          </a:xfrm>
        </p:spPr>
        <p:txBody>
          <a:bodyPr/>
          <a:lstStyle/>
          <a:p>
            <a:r>
              <a:rPr lang="en-US" b="1" dirty="0" err="1">
                <a:solidFill>
                  <a:srgbClr val="960000"/>
                </a:solidFill>
              </a:rPr>
              <a:t>Alcor</a:t>
            </a:r>
            <a:r>
              <a:rPr lang="en-US" b="1" dirty="0">
                <a:solidFill>
                  <a:srgbClr val="960000"/>
                </a:solidFill>
              </a:rPr>
              <a:t> Routing Overview</a:t>
            </a:r>
          </a:p>
        </p:txBody>
      </p:sp>
      <p:sp>
        <p:nvSpPr>
          <p:cNvPr id="13" name="Content Placeholder 2">
            <a:extLst>
              <a:ext uri="{FF2B5EF4-FFF2-40B4-BE49-F238E27FC236}">
                <a16:creationId xmlns:a16="http://schemas.microsoft.com/office/drawing/2014/main" id="{23F1E74D-3952-4583-9A15-A1DF9F2DBFD4}"/>
              </a:ext>
            </a:extLst>
          </p:cNvPr>
          <p:cNvSpPr>
            <a:spLocks noGrp="1"/>
          </p:cNvSpPr>
          <p:nvPr>
            <p:ph sz="half" idx="1"/>
          </p:nvPr>
        </p:nvSpPr>
        <p:spPr>
          <a:xfrm>
            <a:off x="838199" y="1825625"/>
            <a:ext cx="5553933" cy="4351338"/>
          </a:xfrm>
        </p:spPr>
        <p:txBody>
          <a:bodyPr>
            <a:normAutofit/>
          </a:bodyPr>
          <a:lstStyle/>
          <a:p>
            <a:r>
              <a:rPr lang="en-US" sz="2000" dirty="0">
                <a:solidFill>
                  <a:schemeClr val="tx2"/>
                </a:solidFill>
              </a:rPr>
              <a:t>Public cloud routes traffic between cloud provider, on-premises and Internet resources. </a:t>
            </a:r>
          </a:p>
          <a:p>
            <a:r>
              <a:rPr lang="en-US" sz="2000" dirty="0">
                <a:solidFill>
                  <a:srgbClr val="C00000"/>
                </a:solidFill>
              </a:rPr>
              <a:t>Enable L3 routing between customer subnets as the first step</a:t>
            </a:r>
          </a:p>
          <a:p>
            <a:pPr lvl="1"/>
            <a:r>
              <a:rPr lang="en-US" sz="1600" dirty="0">
                <a:solidFill>
                  <a:schemeClr val="tx2"/>
                </a:solidFill>
              </a:rPr>
              <a:t>Create a routing table for each subnet within </a:t>
            </a:r>
            <a:r>
              <a:rPr lang="en-US" sz="1600" dirty="0" err="1">
                <a:solidFill>
                  <a:schemeClr val="tx2"/>
                </a:solidFill>
              </a:rPr>
              <a:t>Alcor</a:t>
            </a:r>
            <a:r>
              <a:rPr lang="en-US" sz="1600" dirty="0">
                <a:solidFill>
                  <a:schemeClr val="tx2"/>
                </a:solidFill>
              </a:rPr>
              <a:t> virtual network</a:t>
            </a:r>
          </a:p>
          <a:p>
            <a:pPr lvl="1"/>
            <a:r>
              <a:rPr lang="en-US" sz="1600" dirty="0">
                <a:solidFill>
                  <a:schemeClr val="tx2"/>
                </a:solidFill>
              </a:rPr>
              <a:t>Add system routes to the routing table</a:t>
            </a:r>
          </a:p>
          <a:p>
            <a:pPr lvl="1"/>
            <a:r>
              <a:rPr lang="en-US" sz="1600" dirty="0" err="1">
                <a:solidFill>
                  <a:schemeClr val="tx2"/>
                </a:solidFill>
              </a:rPr>
              <a:t>Alcor</a:t>
            </a:r>
            <a:r>
              <a:rPr lang="en-US" sz="1600" dirty="0">
                <a:solidFill>
                  <a:schemeClr val="tx2"/>
                </a:solidFill>
              </a:rPr>
              <a:t> routes outbound traffic from a subnet based on the routes in the subnet’s routing table</a:t>
            </a:r>
          </a:p>
          <a:p>
            <a:r>
              <a:rPr lang="en-US" sz="2000" dirty="0">
                <a:solidFill>
                  <a:schemeClr val="tx2"/>
                </a:solidFill>
              </a:rPr>
              <a:t>Allow user-defined routes (UDR)</a:t>
            </a:r>
          </a:p>
          <a:p>
            <a:pPr lvl="1"/>
            <a:r>
              <a:rPr lang="en-US" sz="1600" dirty="0">
                <a:solidFill>
                  <a:schemeClr val="tx2"/>
                </a:solidFill>
              </a:rPr>
              <a:t>Specify next-hop in the routing rule for traffic routed to virtual appliance (for DPI etc.), virtual network </a:t>
            </a:r>
            <a:r>
              <a:rPr lang="en-US" sz="1600" dirty="0" err="1">
                <a:solidFill>
                  <a:schemeClr val="tx2"/>
                </a:solidFill>
              </a:rPr>
              <a:t>gw</a:t>
            </a:r>
            <a:r>
              <a:rPr lang="en-US" sz="1600" dirty="0">
                <a:solidFill>
                  <a:schemeClr val="tx2"/>
                </a:solidFill>
              </a:rPr>
              <a:t> (for VPN etc.), Internet, or customized virtual network routing</a:t>
            </a:r>
          </a:p>
          <a:p>
            <a:endParaRPr lang="en-US" sz="2000" dirty="0"/>
          </a:p>
        </p:txBody>
      </p:sp>
      <p:sp>
        <p:nvSpPr>
          <p:cNvPr id="4" name="Footer Placeholder 3">
            <a:extLst>
              <a:ext uri="{FF2B5EF4-FFF2-40B4-BE49-F238E27FC236}">
                <a16:creationId xmlns:a16="http://schemas.microsoft.com/office/drawing/2014/main" id="{B7DB5901-5CF1-48D9-94EA-0D433BEE0FF3}"/>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540DE3AD-D622-47C3-9F14-092787A51537}"/>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36</a:t>
            </a:fld>
            <a:endParaRPr lang="en-US"/>
          </a:p>
        </p:txBody>
      </p:sp>
      <p:pic>
        <p:nvPicPr>
          <p:cNvPr id="2" name="Picture 1">
            <a:extLst>
              <a:ext uri="{FF2B5EF4-FFF2-40B4-BE49-F238E27FC236}">
                <a16:creationId xmlns:a16="http://schemas.microsoft.com/office/drawing/2014/main" id="{7717114E-F487-46A2-9527-402BE1EAE9D2}"/>
              </a:ext>
            </a:extLst>
          </p:cNvPr>
          <p:cNvPicPr>
            <a:picLocks noChangeAspect="1"/>
          </p:cNvPicPr>
          <p:nvPr/>
        </p:nvPicPr>
        <p:blipFill>
          <a:blip r:embed="rId2"/>
          <a:stretch>
            <a:fillRect/>
          </a:stretch>
        </p:blipFill>
        <p:spPr>
          <a:xfrm>
            <a:off x="6802712" y="981571"/>
            <a:ext cx="4551088" cy="4894857"/>
          </a:xfrm>
          <a:prstGeom prst="rect">
            <a:avLst/>
          </a:prstGeom>
        </p:spPr>
      </p:pic>
    </p:spTree>
    <p:extLst>
      <p:ext uri="{BB962C8B-B14F-4D97-AF65-F5344CB8AC3E}">
        <p14:creationId xmlns:p14="http://schemas.microsoft.com/office/powerpoint/2010/main" val="2977379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CED8FB9-4C84-4397-80FB-9FFDFAD8585E}"/>
              </a:ext>
            </a:extLst>
          </p:cNvPr>
          <p:cNvSpPr>
            <a:spLocks noGrp="1"/>
          </p:cNvSpPr>
          <p:nvPr>
            <p:ph type="title"/>
          </p:nvPr>
        </p:nvSpPr>
        <p:spPr>
          <a:xfrm>
            <a:off x="838200" y="365125"/>
            <a:ext cx="10515600" cy="1325563"/>
          </a:xfrm>
        </p:spPr>
        <p:txBody>
          <a:bodyPr anchor="ctr">
            <a:normAutofit/>
          </a:bodyPr>
          <a:lstStyle/>
          <a:p>
            <a:r>
              <a:rPr lang="en-US" b="1" dirty="0" err="1">
                <a:solidFill>
                  <a:srgbClr val="960000"/>
                </a:solidFill>
              </a:rPr>
              <a:t>Alcor</a:t>
            </a:r>
            <a:r>
              <a:rPr lang="en-US" b="1" dirty="0">
                <a:solidFill>
                  <a:srgbClr val="960000"/>
                </a:solidFill>
              </a:rPr>
              <a:t> Routing Innovation</a:t>
            </a:r>
          </a:p>
        </p:txBody>
      </p:sp>
      <p:sp>
        <p:nvSpPr>
          <p:cNvPr id="18" name="Content Placeholder 2">
            <a:extLst>
              <a:ext uri="{FF2B5EF4-FFF2-40B4-BE49-F238E27FC236}">
                <a16:creationId xmlns:a16="http://schemas.microsoft.com/office/drawing/2014/main" id="{5160BC33-2940-47BC-B7FF-6A9888148E57}"/>
              </a:ext>
            </a:extLst>
          </p:cNvPr>
          <p:cNvSpPr>
            <a:spLocks noGrp="1"/>
          </p:cNvSpPr>
          <p:nvPr>
            <p:ph sz="half" idx="1"/>
          </p:nvPr>
        </p:nvSpPr>
        <p:spPr>
          <a:xfrm>
            <a:off x="707336" y="1525657"/>
            <a:ext cx="5570219" cy="4651306"/>
          </a:xfrm>
        </p:spPr>
        <p:txBody>
          <a:bodyPr>
            <a:normAutofit/>
          </a:bodyPr>
          <a:lstStyle/>
          <a:p>
            <a:r>
              <a:rPr lang="en-US" sz="2000" dirty="0">
                <a:solidFill>
                  <a:srgbClr val="C00000"/>
                </a:solidFill>
              </a:rPr>
              <a:t>Controller Innovation</a:t>
            </a:r>
          </a:p>
          <a:p>
            <a:pPr lvl="1">
              <a:buFont typeface="Wingdings" panose="05000000000000000000" pitchFamily="2" charset="2"/>
              <a:buChar char="ü"/>
            </a:pPr>
            <a:r>
              <a:rPr lang="en-US" sz="1600" dirty="0">
                <a:solidFill>
                  <a:srgbClr val="C00000"/>
                </a:solidFill>
              </a:rPr>
              <a:t>Built on top of distributed microservices architecture</a:t>
            </a:r>
          </a:p>
          <a:p>
            <a:pPr lvl="1">
              <a:buFont typeface="Wingdings" panose="05000000000000000000" pitchFamily="2" charset="2"/>
              <a:buChar char="ü"/>
            </a:pPr>
            <a:r>
              <a:rPr lang="en-US" sz="1600" dirty="0">
                <a:solidFill>
                  <a:srgbClr val="C00000"/>
                </a:solidFill>
              </a:rPr>
              <a:t>Each microservice managing its own resource and scaling independently with its own DB (Ignite)</a:t>
            </a:r>
          </a:p>
          <a:p>
            <a:r>
              <a:rPr lang="en-US" sz="2000" dirty="0">
                <a:solidFill>
                  <a:schemeClr val="tx2"/>
                </a:solidFill>
              </a:rPr>
              <a:t>Controller-Agent Communication</a:t>
            </a:r>
          </a:p>
          <a:p>
            <a:pPr lvl="1">
              <a:buFont typeface="Wingdings" panose="05000000000000000000" pitchFamily="2" charset="2"/>
              <a:buChar char="ü"/>
            </a:pPr>
            <a:r>
              <a:rPr lang="en-US" sz="1600" dirty="0">
                <a:solidFill>
                  <a:schemeClr val="tx2"/>
                </a:solidFill>
              </a:rPr>
              <a:t>Introduce new </a:t>
            </a:r>
            <a:r>
              <a:rPr lang="en-US" sz="1600" dirty="0" err="1">
                <a:solidFill>
                  <a:schemeClr val="tx2"/>
                </a:solidFill>
              </a:rPr>
              <a:t>NeighborState</a:t>
            </a:r>
            <a:r>
              <a:rPr lang="en-US" sz="1600" dirty="0">
                <a:solidFill>
                  <a:schemeClr val="tx2"/>
                </a:solidFill>
              </a:rPr>
              <a:t> and </a:t>
            </a:r>
            <a:r>
              <a:rPr lang="en-US" sz="1600" dirty="0" err="1">
                <a:solidFill>
                  <a:schemeClr val="tx2"/>
                </a:solidFill>
              </a:rPr>
              <a:t>RouterState</a:t>
            </a:r>
            <a:r>
              <a:rPr lang="en-US" sz="1600" dirty="0">
                <a:solidFill>
                  <a:schemeClr val="tx2"/>
                </a:solidFill>
              </a:rPr>
              <a:t> top-level resources in GS message</a:t>
            </a:r>
          </a:p>
          <a:p>
            <a:pPr lvl="1">
              <a:buFont typeface="Wingdings" panose="05000000000000000000" pitchFamily="2" charset="2"/>
              <a:buChar char="ü"/>
            </a:pPr>
            <a:r>
              <a:rPr lang="en-US" sz="1600" dirty="0">
                <a:solidFill>
                  <a:schemeClr val="tx2"/>
                </a:solidFill>
              </a:rPr>
              <a:t>Support delta update of neighbor ports for faster resource provisioning</a:t>
            </a:r>
          </a:p>
          <a:p>
            <a:pPr lvl="1">
              <a:buFont typeface="Wingdings" panose="05000000000000000000" pitchFamily="2" charset="2"/>
              <a:buChar char="ü"/>
            </a:pPr>
            <a:r>
              <a:rPr lang="en-US" sz="1600" dirty="0">
                <a:solidFill>
                  <a:schemeClr val="tx2"/>
                </a:solidFill>
              </a:rPr>
              <a:t>Key difference: Top down (</a:t>
            </a:r>
            <a:r>
              <a:rPr lang="en-US" sz="1600" dirty="0" err="1">
                <a:solidFill>
                  <a:schemeClr val="tx2"/>
                </a:solidFill>
              </a:rPr>
              <a:t>Alcor</a:t>
            </a:r>
            <a:r>
              <a:rPr lang="en-US" sz="1600" dirty="0">
                <a:solidFill>
                  <a:schemeClr val="tx2"/>
                </a:solidFill>
              </a:rPr>
              <a:t>) vs. bottom up</a:t>
            </a:r>
          </a:p>
          <a:p>
            <a:r>
              <a:rPr lang="en-US" sz="2000" dirty="0">
                <a:solidFill>
                  <a:schemeClr val="tx2"/>
                </a:solidFill>
              </a:rPr>
              <a:t>Agent Innovation</a:t>
            </a:r>
          </a:p>
          <a:p>
            <a:pPr lvl="1">
              <a:buFont typeface="Wingdings" panose="05000000000000000000" pitchFamily="2" charset="2"/>
              <a:buChar char="ü"/>
            </a:pPr>
            <a:r>
              <a:rPr lang="en-US" sz="1600" dirty="0">
                <a:solidFill>
                  <a:schemeClr val="tx2"/>
                </a:solidFill>
              </a:rPr>
              <a:t>Distributed design to enable host-to-host direct communication for L3 routing</a:t>
            </a:r>
          </a:p>
          <a:p>
            <a:pPr lvl="1">
              <a:buFont typeface="Wingdings" panose="05000000000000000000" pitchFamily="2" charset="2"/>
              <a:buChar char="ü"/>
            </a:pPr>
            <a:r>
              <a:rPr lang="en-US" sz="1600" dirty="0">
                <a:solidFill>
                  <a:schemeClr val="tx2"/>
                </a:solidFill>
              </a:rPr>
              <a:t>Use highly efficient and on-demand OpenFlow rules</a:t>
            </a:r>
          </a:p>
          <a:p>
            <a:pPr lvl="1">
              <a:buFont typeface="Wingdings" panose="05000000000000000000" pitchFamily="2" charset="2"/>
              <a:buChar char="ü"/>
            </a:pPr>
            <a:r>
              <a:rPr lang="en-US" sz="1600" u="sng" dirty="0">
                <a:solidFill>
                  <a:schemeClr val="tx2"/>
                </a:solidFill>
              </a:rPr>
              <a:t>Reduce overhead by eliminating namespace, Linux devices, and iptables required by Neutron DVR</a:t>
            </a:r>
            <a:endParaRPr lang="en-US" sz="1800" dirty="0">
              <a:solidFill>
                <a:schemeClr val="tx2"/>
              </a:solidFill>
            </a:endParaRPr>
          </a:p>
        </p:txBody>
      </p:sp>
      <p:pic>
        <p:nvPicPr>
          <p:cNvPr id="9" name="Content Placeholder 10" descr="A picture containing text, map&#10;&#10;Description automatically generated">
            <a:extLst>
              <a:ext uri="{FF2B5EF4-FFF2-40B4-BE49-F238E27FC236}">
                <a16:creationId xmlns:a16="http://schemas.microsoft.com/office/drawing/2014/main" id="{3E459358-5609-4515-8B0E-03C1D74EF8B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6930" y="1330793"/>
            <a:ext cx="5268702" cy="438619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437B993-2277-4A14-A718-93E6B90AE6B0}"/>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5B07ADBC-F8FF-4C75-91A0-AB664812BAAC}"/>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37</a:t>
            </a:fld>
            <a:endParaRPr lang="en-US"/>
          </a:p>
        </p:txBody>
      </p:sp>
    </p:spTree>
    <p:extLst>
      <p:ext uri="{BB962C8B-B14F-4D97-AF65-F5344CB8AC3E}">
        <p14:creationId xmlns:p14="http://schemas.microsoft.com/office/powerpoint/2010/main" val="4252112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CED8FB9-4C84-4397-80FB-9FFDFAD8585E}"/>
              </a:ext>
            </a:extLst>
          </p:cNvPr>
          <p:cNvSpPr>
            <a:spLocks noGrp="1"/>
          </p:cNvSpPr>
          <p:nvPr>
            <p:ph type="title"/>
          </p:nvPr>
        </p:nvSpPr>
        <p:spPr>
          <a:xfrm>
            <a:off x="838200" y="365125"/>
            <a:ext cx="10515600" cy="1325563"/>
          </a:xfrm>
        </p:spPr>
        <p:txBody>
          <a:bodyPr anchor="ctr">
            <a:normAutofit/>
          </a:bodyPr>
          <a:lstStyle/>
          <a:p>
            <a:r>
              <a:rPr lang="en-US" b="1" dirty="0" err="1">
                <a:solidFill>
                  <a:srgbClr val="960000"/>
                </a:solidFill>
              </a:rPr>
              <a:t>Alcor</a:t>
            </a:r>
            <a:r>
              <a:rPr lang="en-US" b="1" dirty="0">
                <a:solidFill>
                  <a:srgbClr val="960000"/>
                </a:solidFill>
              </a:rPr>
              <a:t> Routing Innovation</a:t>
            </a:r>
          </a:p>
        </p:txBody>
      </p:sp>
      <p:sp>
        <p:nvSpPr>
          <p:cNvPr id="4" name="Footer Placeholder 3">
            <a:extLst>
              <a:ext uri="{FF2B5EF4-FFF2-40B4-BE49-F238E27FC236}">
                <a16:creationId xmlns:a16="http://schemas.microsoft.com/office/drawing/2014/main" id="{D437B993-2277-4A14-A718-93E6B90AE6B0}"/>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5B07ADBC-F8FF-4C75-91A0-AB664812BAAC}"/>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38</a:t>
            </a:fld>
            <a:endParaRPr lang="en-US"/>
          </a:p>
        </p:txBody>
      </p:sp>
      <p:sp>
        <p:nvSpPr>
          <p:cNvPr id="12" name="Content Placeholder 2">
            <a:extLst>
              <a:ext uri="{FF2B5EF4-FFF2-40B4-BE49-F238E27FC236}">
                <a16:creationId xmlns:a16="http://schemas.microsoft.com/office/drawing/2014/main" id="{262A391C-35BB-4CA6-B851-7DEE2016C102}"/>
              </a:ext>
            </a:extLst>
          </p:cNvPr>
          <p:cNvSpPr>
            <a:spLocks noGrp="1"/>
          </p:cNvSpPr>
          <p:nvPr>
            <p:ph sz="half" idx="1"/>
          </p:nvPr>
        </p:nvSpPr>
        <p:spPr>
          <a:xfrm>
            <a:off x="707336" y="1525657"/>
            <a:ext cx="5570219" cy="4651306"/>
          </a:xfrm>
        </p:spPr>
        <p:txBody>
          <a:bodyPr>
            <a:normAutofit/>
          </a:bodyPr>
          <a:lstStyle/>
          <a:p>
            <a:r>
              <a:rPr lang="en-US" sz="2000" dirty="0">
                <a:solidFill>
                  <a:schemeClr val="tx2"/>
                </a:solidFill>
              </a:rPr>
              <a:t>Controller Innovation</a:t>
            </a:r>
          </a:p>
          <a:p>
            <a:pPr lvl="1">
              <a:buFont typeface="Wingdings" panose="05000000000000000000" pitchFamily="2" charset="2"/>
              <a:buChar char="ü"/>
            </a:pPr>
            <a:r>
              <a:rPr lang="en-US" sz="1600" dirty="0">
                <a:solidFill>
                  <a:schemeClr val="tx2"/>
                </a:solidFill>
              </a:rPr>
              <a:t>Built on top of distributed microservices architecture</a:t>
            </a:r>
          </a:p>
          <a:p>
            <a:pPr lvl="1">
              <a:buFont typeface="Wingdings" panose="05000000000000000000" pitchFamily="2" charset="2"/>
              <a:buChar char="ü"/>
            </a:pPr>
            <a:r>
              <a:rPr lang="en-US" sz="1600" dirty="0">
                <a:solidFill>
                  <a:schemeClr val="tx2"/>
                </a:solidFill>
              </a:rPr>
              <a:t>Each microservice managing its own resource and scaling independently with its own DB (Ignite)</a:t>
            </a:r>
          </a:p>
          <a:p>
            <a:r>
              <a:rPr lang="en-US" sz="2000" dirty="0">
                <a:solidFill>
                  <a:srgbClr val="C00000"/>
                </a:solidFill>
              </a:rPr>
              <a:t>Controller-Agent Communication</a:t>
            </a:r>
          </a:p>
          <a:p>
            <a:pPr lvl="1">
              <a:buFont typeface="Wingdings" panose="05000000000000000000" pitchFamily="2" charset="2"/>
              <a:buChar char="ü"/>
            </a:pPr>
            <a:r>
              <a:rPr lang="en-US" sz="1600" dirty="0">
                <a:solidFill>
                  <a:srgbClr val="C00000"/>
                </a:solidFill>
              </a:rPr>
              <a:t>Introduce new </a:t>
            </a:r>
            <a:r>
              <a:rPr lang="en-US" sz="1600" dirty="0" err="1">
                <a:solidFill>
                  <a:srgbClr val="C00000"/>
                </a:solidFill>
              </a:rPr>
              <a:t>NeighborState</a:t>
            </a:r>
            <a:r>
              <a:rPr lang="en-US" sz="1600" dirty="0">
                <a:solidFill>
                  <a:srgbClr val="C00000"/>
                </a:solidFill>
              </a:rPr>
              <a:t> and </a:t>
            </a:r>
            <a:r>
              <a:rPr lang="en-US" sz="1600" dirty="0" err="1">
                <a:solidFill>
                  <a:srgbClr val="C00000"/>
                </a:solidFill>
              </a:rPr>
              <a:t>RouterState</a:t>
            </a:r>
            <a:r>
              <a:rPr lang="en-US" sz="1600" dirty="0">
                <a:solidFill>
                  <a:srgbClr val="C00000"/>
                </a:solidFill>
              </a:rPr>
              <a:t> top-level resources in GS message</a:t>
            </a:r>
          </a:p>
          <a:p>
            <a:pPr lvl="1">
              <a:buFont typeface="Wingdings" panose="05000000000000000000" pitchFamily="2" charset="2"/>
              <a:buChar char="ü"/>
            </a:pPr>
            <a:r>
              <a:rPr lang="en-US" sz="1600" dirty="0">
                <a:solidFill>
                  <a:srgbClr val="C00000"/>
                </a:solidFill>
              </a:rPr>
              <a:t>Support delta update of neighbor ports for faster resource provisioning</a:t>
            </a:r>
          </a:p>
          <a:p>
            <a:pPr lvl="1">
              <a:buFont typeface="Wingdings" panose="05000000000000000000" pitchFamily="2" charset="2"/>
              <a:buChar char="ü"/>
            </a:pPr>
            <a:r>
              <a:rPr lang="en-US" sz="1600" dirty="0">
                <a:solidFill>
                  <a:srgbClr val="C00000"/>
                </a:solidFill>
              </a:rPr>
              <a:t>More optimization to come…</a:t>
            </a:r>
          </a:p>
          <a:p>
            <a:r>
              <a:rPr lang="en-US" sz="2000" dirty="0">
                <a:solidFill>
                  <a:schemeClr val="tx2"/>
                </a:solidFill>
              </a:rPr>
              <a:t>Agent Innovation</a:t>
            </a:r>
          </a:p>
          <a:p>
            <a:pPr lvl="1">
              <a:buFont typeface="Wingdings" panose="05000000000000000000" pitchFamily="2" charset="2"/>
              <a:buChar char="ü"/>
            </a:pPr>
            <a:r>
              <a:rPr lang="en-US" sz="1600" dirty="0">
                <a:solidFill>
                  <a:schemeClr val="tx2"/>
                </a:solidFill>
              </a:rPr>
              <a:t>Distributed design to enable host-to-host direct communication for L3 routing</a:t>
            </a:r>
          </a:p>
          <a:p>
            <a:pPr lvl="1">
              <a:buFont typeface="Wingdings" panose="05000000000000000000" pitchFamily="2" charset="2"/>
              <a:buChar char="ü"/>
            </a:pPr>
            <a:r>
              <a:rPr lang="en-US" sz="1600" dirty="0">
                <a:solidFill>
                  <a:schemeClr val="tx2"/>
                </a:solidFill>
              </a:rPr>
              <a:t>Use highly efficient and on-demand OpenFlow rules</a:t>
            </a:r>
          </a:p>
          <a:p>
            <a:pPr lvl="1">
              <a:buFont typeface="Wingdings" panose="05000000000000000000" pitchFamily="2" charset="2"/>
              <a:buChar char="ü"/>
            </a:pPr>
            <a:r>
              <a:rPr lang="en-US" sz="1600" u="sng" dirty="0">
                <a:solidFill>
                  <a:schemeClr val="tx2"/>
                </a:solidFill>
              </a:rPr>
              <a:t>Reduce overhead by eliminating namespace, Linux devices, and iptables required by Neutron DVR</a:t>
            </a:r>
            <a:endParaRPr lang="en-US" sz="1800" dirty="0">
              <a:solidFill>
                <a:schemeClr val="tx2"/>
              </a:solidFill>
            </a:endParaRPr>
          </a:p>
        </p:txBody>
      </p:sp>
      <p:pic>
        <p:nvPicPr>
          <p:cNvPr id="14" name="Picture 13">
            <a:extLst>
              <a:ext uri="{FF2B5EF4-FFF2-40B4-BE49-F238E27FC236}">
                <a16:creationId xmlns:a16="http://schemas.microsoft.com/office/drawing/2014/main" id="{0E9C3370-A369-42DB-99DC-4D8438C05042}"/>
              </a:ext>
            </a:extLst>
          </p:cNvPr>
          <p:cNvPicPr>
            <a:picLocks noChangeAspect="1"/>
          </p:cNvPicPr>
          <p:nvPr/>
        </p:nvPicPr>
        <p:blipFill>
          <a:blip r:embed="rId2"/>
          <a:stretch>
            <a:fillRect/>
          </a:stretch>
        </p:blipFill>
        <p:spPr>
          <a:xfrm>
            <a:off x="6277555" y="2297232"/>
            <a:ext cx="5570219" cy="3879731"/>
          </a:xfrm>
          <a:prstGeom prst="rect">
            <a:avLst/>
          </a:prstGeom>
        </p:spPr>
      </p:pic>
      <p:pic>
        <p:nvPicPr>
          <p:cNvPr id="16" name="Picture 15">
            <a:extLst>
              <a:ext uri="{FF2B5EF4-FFF2-40B4-BE49-F238E27FC236}">
                <a16:creationId xmlns:a16="http://schemas.microsoft.com/office/drawing/2014/main" id="{C6D81F97-7194-4F34-B31F-4D64C8380672}"/>
              </a:ext>
            </a:extLst>
          </p:cNvPr>
          <p:cNvPicPr>
            <a:picLocks noChangeAspect="1"/>
          </p:cNvPicPr>
          <p:nvPr/>
        </p:nvPicPr>
        <p:blipFill>
          <a:blip r:embed="rId3"/>
          <a:stretch>
            <a:fillRect/>
          </a:stretch>
        </p:blipFill>
        <p:spPr>
          <a:xfrm>
            <a:off x="7095735" y="365125"/>
            <a:ext cx="3579412" cy="1845634"/>
          </a:xfrm>
          <a:prstGeom prst="rect">
            <a:avLst/>
          </a:prstGeom>
          <a:ln w="25400">
            <a:solidFill>
              <a:srgbClr val="C00000"/>
            </a:solidFill>
          </a:ln>
        </p:spPr>
      </p:pic>
    </p:spTree>
    <p:extLst>
      <p:ext uri="{BB962C8B-B14F-4D97-AF65-F5344CB8AC3E}">
        <p14:creationId xmlns:p14="http://schemas.microsoft.com/office/powerpoint/2010/main" val="501329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CED8FB9-4C84-4397-80FB-9FFDFAD8585E}"/>
              </a:ext>
            </a:extLst>
          </p:cNvPr>
          <p:cNvSpPr>
            <a:spLocks noGrp="1"/>
          </p:cNvSpPr>
          <p:nvPr>
            <p:ph type="title"/>
          </p:nvPr>
        </p:nvSpPr>
        <p:spPr>
          <a:xfrm>
            <a:off x="838200" y="365125"/>
            <a:ext cx="10515600" cy="1325563"/>
          </a:xfrm>
        </p:spPr>
        <p:txBody>
          <a:bodyPr anchor="ctr">
            <a:normAutofit/>
          </a:bodyPr>
          <a:lstStyle/>
          <a:p>
            <a:r>
              <a:rPr lang="en-US" b="1" dirty="0" err="1">
                <a:solidFill>
                  <a:srgbClr val="960000"/>
                </a:solidFill>
              </a:rPr>
              <a:t>Alcor</a:t>
            </a:r>
            <a:r>
              <a:rPr lang="en-US" b="1" dirty="0">
                <a:solidFill>
                  <a:srgbClr val="960000"/>
                </a:solidFill>
              </a:rPr>
              <a:t> Routing Innovation</a:t>
            </a:r>
          </a:p>
        </p:txBody>
      </p:sp>
      <p:sp>
        <p:nvSpPr>
          <p:cNvPr id="4" name="Footer Placeholder 3">
            <a:extLst>
              <a:ext uri="{FF2B5EF4-FFF2-40B4-BE49-F238E27FC236}">
                <a16:creationId xmlns:a16="http://schemas.microsoft.com/office/drawing/2014/main" id="{D437B993-2277-4A14-A718-93E6B90AE6B0}"/>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5B07ADBC-F8FF-4C75-91A0-AB664812BAAC}"/>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39</a:t>
            </a:fld>
            <a:endParaRPr lang="en-US"/>
          </a:p>
        </p:txBody>
      </p:sp>
      <p:sp>
        <p:nvSpPr>
          <p:cNvPr id="106" name="Content Placeholder 2">
            <a:extLst>
              <a:ext uri="{FF2B5EF4-FFF2-40B4-BE49-F238E27FC236}">
                <a16:creationId xmlns:a16="http://schemas.microsoft.com/office/drawing/2014/main" id="{58ED893E-1C98-46E5-B39E-7B10092A0CE6}"/>
              </a:ext>
            </a:extLst>
          </p:cNvPr>
          <p:cNvSpPr>
            <a:spLocks noGrp="1"/>
          </p:cNvSpPr>
          <p:nvPr>
            <p:ph sz="half" idx="1"/>
          </p:nvPr>
        </p:nvSpPr>
        <p:spPr>
          <a:xfrm>
            <a:off x="707336" y="1525657"/>
            <a:ext cx="5570219" cy="4651306"/>
          </a:xfrm>
        </p:spPr>
        <p:txBody>
          <a:bodyPr>
            <a:normAutofit/>
          </a:bodyPr>
          <a:lstStyle/>
          <a:p>
            <a:r>
              <a:rPr lang="en-US" sz="2000" dirty="0">
                <a:solidFill>
                  <a:schemeClr val="tx2"/>
                </a:solidFill>
              </a:rPr>
              <a:t>Controller Innovation</a:t>
            </a:r>
          </a:p>
          <a:p>
            <a:pPr lvl="1">
              <a:buFont typeface="Wingdings" panose="05000000000000000000" pitchFamily="2" charset="2"/>
              <a:buChar char="ü"/>
            </a:pPr>
            <a:r>
              <a:rPr lang="en-US" sz="1600" dirty="0">
                <a:solidFill>
                  <a:schemeClr val="tx2"/>
                </a:solidFill>
              </a:rPr>
              <a:t>Built on top of distributed microservices architecture</a:t>
            </a:r>
          </a:p>
          <a:p>
            <a:pPr lvl="1">
              <a:buFont typeface="Wingdings" panose="05000000000000000000" pitchFamily="2" charset="2"/>
              <a:buChar char="ü"/>
            </a:pPr>
            <a:r>
              <a:rPr lang="en-US" sz="1600" dirty="0">
                <a:solidFill>
                  <a:schemeClr val="tx2"/>
                </a:solidFill>
              </a:rPr>
              <a:t>Each microservice managing its own resource and scaling independently with its own DB (Ignite)</a:t>
            </a:r>
          </a:p>
          <a:p>
            <a:r>
              <a:rPr lang="en-US" sz="2000" dirty="0">
                <a:solidFill>
                  <a:schemeClr val="tx2"/>
                </a:solidFill>
              </a:rPr>
              <a:t>Controller-Agent Communication</a:t>
            </a:r>
          </a:p>
          <a:p>
            <a:pPr lvl="1">
              <a:buFont typeface="Wingdings" panose="05000000000000000000" pitchFamily="2" charset="2"/>
              <a:buChar char="ü"/>
            </a:pPr>
            <a:r>
              <a:rPr lang="en-US" sz="1600" dirty="0">
                <a:solidFill>
                  <a:schemeClr val="tx2"/>
                </a:solidFill>
              </a:rPr>
              <a:t>Introduce new </a:t>
            </a:r>
            <a:r>
              <a:rPr lang="en-US" sz="1600" dirty="0" err="1">
                <a:solidFill>
                  <a:schemeClr val="tx2"/>
                </a:solidFill>
              </a:rPr>
              <a:t>NeighborState</a:t>
            </a:r>
            <a:r>
              <a:rPr lang="en-US" sz="1600" dirty="0">
                <a:solidFill>
                  <a:schemeClr val="tx2"/>
                </a:solidFill>
              </a:rPr>
              <a:t> and </a:t>
            </a:r>
            <a:r>
              <a:rPr lang="en-US" sz="1600" dirty="0" err="1">
                <a:solidFill>
                  <a:schemeClr val="tx2"/>
                </a:solidFill>
              </a:rPr>
              <a:t>RouterState</a:t>
            </a:r>
            <a:r>
              <a:rPr lang="en-US" sz="1600" dirty="0">
                <a:solidFill>
                  <a:schemeClr val="tx2"/>
                </a:solidFill>
              </a:rPr>
              <a:t> top-level resources in GS message</a:t>
            </a:r>
          </a:p>
          <a:p>
            <a:pPr lvl="1">
              <a:buFont typeface="Wingdings" panose="05000000000000000000" pitchFamily="2" charset="2"/>
              <a:buChar char="ü"/>
            </a:pPr>
            <a:r>
              <a:rPr lang="en-US" sz="1600" dirty="0">
                <a:solidFill>
                  <a:schemeClr val="tx2"/>
                </a:solidFill>
              </a:rPr>
              <a:t>Support delta update of neighbor ports for faster resource provisioning</a:t>
            </a:r>
          </a:p>
          <a:p>
            <a:pPr lvl="1">
              <a:buFont typeface="Wingdings" panose="05000000000000000000" pitchFamily="2" charset="2"/>
              <a:buChar char="ü"/>
            </a:pPr>
            <a:r>
              <a:rPr lang="en-US" sz="1600" dirty="0">
                <a:solidFill>
                  <a:schemeClr val="tx2"/>
                </a:solidFill>
              </a:rPr>
              <a:t>More optimization to come…</a:t>
            </a:r>
          </a:p>
          <a:p>
            <a:r>
              <a:rPr lang="en-US" sz="2000" dirty="0">
                <a:solidFill>
                  <a:srgbClr val="C00000"/>
                </a:solidFill>
              </a:rPr>
              <a:t>Agent Innovation</a:t>
            </a:r>
          </a:p>
          <a:p>
            <a:pPr lvl="1">
              <a:buFont typeface="Wingdings" panose="05000000000000000000" pitchFamily="2" charset="2"/>
              <a:buChar char="ü"/>
            </a:pPr>
            <a:r>
              <a:rPr lang="en-US" sz="1600" dirty="0">
                <a:solidFill>
                  <a:srgbClr val="C00000"/>
                </a:solidFill>
              </a:rPr>
              <a:t>Distributed design to enable host-to-host direct communication for L3 routing</a:t>
            </a:r>
          </a:p>
          <a:p>
            <a:pPr lvl="1">
              <a:buFont typeface="Wingdings" panose="05000000000000000000" pitchFamily="2" charset="2"/>
              <a:buChar char="ü"/>
            </a:pPr>
            <a:r>
              <a:rPr lang="en-US" sz="1600" dirty="0">
                <a:solidFill>
                  <a:srgbClr val="C00000"/>
                </a:solidFill>
              </a:rPr>
              <a:t>Use highly efficient and on-demand OpenFlow rules</a:t>
            </a:r>
          </a:p>
          <a:p>
            <a:pPr lvl="1">
              <a:buFont typeface="Wingdings" panose="05000000000000000000" pitchFamily="2" charset="2"/>
              <a:buChar char="ü"/>
            </a:pPr>
            <a:r>
              <a:rPr lang="en-US" sz="1600" u="sng" dirty="0">
                <a:solidFill>
                  <a:srgbClr val="C00000"/>
                </a:solidFill>
              </a:rPr>
              <a:t>Reduce overhead by eliminating namespace, Linux devices, and iptables required by Neutron DVR</a:t>
            </a:r>
            <a:endParaRPr lang="en-US" sz="1800" dirty="0">
              <a:solidFill>
                <a:srgbClr val="C00000"/>
              </a:solidFill>
            </a:endParaRPr>
          </a:p>
        </p:txBody>
      </p:sp>
      <p:pic>
        <p:nvPicPr>
          <p:cNvPr id="114" name="Picture 113" descr="A picture containing graphical user interface&#10;&#10;Description automatically generated">
            <a:extLst>
              <a:ext uri="{FF2B5EF4-FFF2-40B4-BE49-F238E27FC236}">
                <a16:creationId xmlns:a16="http://schemas.microsoft.com/office/drawing/2014/main" id="{DB21C83B-9B72-4B23-AA9F-A84082639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058" y="895045"/>
            <a:ext cx="6005884" cy="2412386"/>
          </a:xfrm>
          <a:prstGeom prst="rect">
            <a:avLst/>
          </a:prstGeom>
          <a:effectLst/>
          <a:scene3d>
            <a:camera prst="orthographicFront"/>
            <a:lightRig rig="threePt" dir="t"/>
          </a:scene3d>
          <a:sp3d prstMaterial="matte"/>
        </p:spPr>
      </p:pic>
      <p:sp>
        <p:nvSpPr>
          <p:cNvPr id="116" name="TextBox 115">
            <a:extLst>
              <a:ext uri="{FF2B5EF4-FFF2-40B4-BE49-F238E27FC236}">
                <a16:creationId xmlns:a16="http://schemas.microsoft.com/office/drawing/2014/main" id="{3128AF0B-3885-4F8B-93C3-EB856FF0CC15}"/>
              </a:ext>
            </a:extLst>
          </p:cNvPr>
          <p:cNvSpPr txBox="1"/>
          <p:nvPr/>
        </p:nvSpPr>
        <p:spPr>
          <a:xfrm>
            <a:off x="7739536" y="3307431"/>
            <a:ext cx="3614264" cy="338554"/>
          </a:xfrm>
          <a:prstGeom prst="rect">
            <a:avLst/>
          </a:prstGeom>
          <a:noFill/>
        </p:spPr>
        <p:txBody>
          <a:bodyPr wrap="square" rtlCol="0">
            <a:spAutoFit/>
          </a:bodyPr>
          <a:lstStyle/>
          <a:p>
            <a:r>
              <a:rPr lang="en-US" sz="1600" dirty="0" err="1"/>
              <a:t>Alcor</a:t>
            </a:r>
            <a:r>
              <a:rPr lang="en-US" sz="1600" dirty="0"/>
              <a:t> Distributed Router packet flow</a:t>
            </a:r>
          </a:p>
        </p:txBody>
      </p:sp>
      <p:sp>
        <p:nvSpPr>
          <p:cNvPr id="118" name="TextBox 117">
            <a:extLst>
              <a:ext uri="{FF2B5EF4-FFF2-40B4-BE49-F238E27FC236}">
                <a16:creationId xmlns:a16="http://schemas.microsoft.com/office/drawing/2014/main" id="{CADC7010-9C6C-4576-A960-93BF399A577C}"/>
              </a:ext>
            </a:extLst>
          </p:cNvPr>
          <p:cNvSpPr txBox="1"/>
          <p:nvPr/>
        </p:nvSpPr>
        <p:spPr>
          <a:xfrm>
            <a:off x="8160423" y="556491"/>
            <a:ext cx="2490349" cy="338554"/>
          </a:xfrm>
          <a:prstGeom prst="rect">
            <a:avLst/>
          </a:prstGeom>
          <a:noFill/>
        </p:spPr>
        <p:txBody>
          <a:bodyPr wrap="square" rtlCol="0">
            <a:spAutoFit/>
          </a:bodyPr>
          <a:lstStyle/>
          <a:p>
            <a:r>
              <a:rPr lang="en-US" sz="1600" dirty="0"/>
              <a:t>Neutron DVR packet flow</a:t>
            </a:r>
          </a:p>
        </p:txBody>
      </p:sp>
      <p:pic>
        <p:nvPicPr>
          <p:cNvPr id="121" name="Picture 120">
            <a:extLst>
              <a:ext uri="{FF2B5EF4-FFF2-40B4-BE49-F238E27FC236}">
                <a16:creationId xmlns:a16="http://schemas.microsoft.com/office/drawing/2014/main" id="{D80A296A-5AA1-4603-BCF9-30E9BE6FF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058" y="3645985"/>
            <a:ext cx="6017256" cy="2412385"/>
          </a:xfrm>
          <a:prstGeom prst="rect">
            <a:avLst/>
          </a:prstGeom>
        </p:spPr>
      </p:pic>
    </p:spTree>
    <p:extLst>
      <p:ext uri="{BB962C8B-B14F-4D97-AF65-F5344CB8AC3E}">
        <p14:creationId xmlns:p14="http://schemas.microsoft.com/office/powerpoint/2010/main" val="283384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CED8FB9-4C84-4397-80FB-9FFDFAD8585E}"/>
              </a:ext>
            </a:extLst>
          </p:cNvPr>
          <p:cNvSpPr>
            <a:spLocks noGrp="1"/>
          </p:cNvSpPr>
          <p:nvPr>
            <p:ph type="title"/>
          </p:nvPr>
        </p:nvSpPr>
        <p:spPr>
          <a:xfrm>
            <a:off x="838200" y="365125"/>
            <a:ext cx="10515600" cy="568897"/>
          </a:xfrm>
        </p:spPr>
        <p:txBody>
          <a:bodyPr anchor="ctr">
            <a:normAutofit/>
          </a:bodyPr>
          <a:lstStyle/>
          <a:p>
            <a:r>
              <a:rPr lang="en-US" dirty="0" err="1">
                <a:solidFill>
                  <a:schemeClr val="tx2"/>
                </a:solidFill>
              </a:rPr>
              <a:t>Alcor</a:t>
            </a:r>
            <a:r>
              <a:rPr lang="en-US" dirty="0">
                <a:solidFill>
                  <a:schemeClr val="tx2"/>
                </a:solidFill>
              </a:rPr>
              <a:t> Controller Innovation</a:t>
            </a:r>
          </a:p>
        </p:txBody>
      </p:sp>
      <p:sp>
        <p:nvSpPr>
          <p:cNvPr id="18" name="Content Placeholder 2">
            <a:extLst>
              <a:ext uri="{FF2B5EF4-FFF2-40B4-BE49-F238E27FC236}">
                <a16:creationId xmlns:a16="http://schemas.microsoft.com/office/drawing/2014/main" id="{5160BC33-2940-47BC-B7FF-6A9888148E57}"/>
              </a:ext>
            </a:extLst>
          </p:cNvPr>
          <p:cNvSpPr>
            <a:spLocks noGrp="1"/>
          </p:cNvSpPr>
          <p:nvPr>
            <p:ph sz="half" idx="1"/>
          </p:nvPr>
        </p:nvSpPr>
        <p:spPr>
          <a:xfrm>
            <a:off x="707336" y="1330793"/>
            <a:ext cx="6063200" cy="4846170"/>
          </a:xfrm>
        </p:spPr>
        <p:txBody>
          <a:bodyPr>
            <a:normAutofit/>
          </a:bodyPr>
          <a:lstStyle/>
          <a:p>
            <a:r>
              <a:rPr lang="en-US" sz="2000" dirty="0">
                <a:solidFill>
                  <a:schemeClr val="tx2"/>
                </a:solidFill>
              </a:rPr>
              <a:t>Hyper-scale to support million of servers</a:t>
            </a:r>
          </a:p>
          <a:p>
            <a:pPr lvl="1">
              <a:buFont typeface="Wingdings" panose="05000000000000000000" pitchFamily="2" charset="2"/>
              <a:buChar char="ü"/>
            </a:pPr>
            <a:r>
              <a:rPr lang="en-US" sz="1600" dirty="0">
                <a:solidFill>
                  <a:schemeClr val="tx2"/>
                </a:solidFill>
              </a:rPr>
              <a:t>18 microservices, each managing its own resource and scaling independently with its own DB (Ignite)</a:t>
            </a:r>
          </a:p>
          <a:p>
            <a:pPr lvl="1">
              <a:buFont typeface="Wingdings" panose="05000000000000000000" pitchFamily="2" charset="2"/>
              <a:buChar char="ü"/>
            </a:pPr>
            <a:r>
              <a:rPr lang="en-US" sz="1600" dirty="0">
                <a:solidFill>
                  <a:schemeClr val="tx2"/>
                </a:solidFill>
              </a:rPr>
              <a:t>Horizontal scale-out for </a:t>
            </a:r>
            <a:r>
              <a:rPr lang="en-US" sz="1600" b="1" dirty="0">
                <a:solidFill>
                  <a:schemeClr val="tx2"/>
                </a:solidFill>
              </a:rPr>
              <a:t>1000x</a:t>
            </a:r>
            <a:r>
              <a:rPr lang="en-US" sz="1600" dirty="0">
                <a:solidFill>
                  <a:schemeClr val="tx2"/>
                </a:solidFill>
              </a:rPr>
              <a:t> scalability</a:t>
            </a:r>
          </a:p>
          <a:p>
            <a:pPr lvl="1">
              <a:buFont typeface="Wingdings" panose="05000000000000000000" pitchFamily="2" charset="2"/>
              <a:buChar char="ü"/>
            </a:pPr>
            <a:r>
              <a:rPr lang="en-US" sz="1600" dirty="0">
                <a:solidFill>
                  <a:schemeClr val="tx2"/>
                </a:solidFill>
              </a:rPr>
              <a:t>Decoupled resource management with in-memory DB</a:t>
            </a:r>
          </a:p>
          <a:p>
            <a:r>
              <a:rPr lang="en-US" sz="2000" dirty="0">
                <a:solidFill>
                  <a:schemeClr val="tx2"/>
                </a:solidFill>
              </a:rPr>
              <a:t>Ultra-Low Latency to enable new container/ serverless workload</a:t>
            </a:r>
          </a:p>
          <a:p>
            <a:pPr lvl="1">
              <a:buFont typeface="Wingdings" panose="05000000000000000000" pitchFamily="2" charset="2"/>
              <a:buChar char="ü"/>
            </a:pPr>
            <a:r>
              <a:rPr lang="en-US" sz="1600" dirty="0">
                <a:solidFill>
                  <a:schemeClr val="tx2"/>
                </a:solidFill>
              </a:rPr>
              <a:t>Top-down push model for </a:t>
            </a:r>
            <a:r>
              <a:rPr lang="en-US" sz="1600" b="1" dirty="0">
                <a:solidFill>
                  <a:schemeClr val="tx2"/>
                </a:solidFill>
              </a:rPr>
              <a:t>10x</a:t>
            </a:r>
            <a:r>
              <a:rPr lang="en-US" sz="1600" dirty="0">
                <a:solidFill>
                  <a:schemeClr val="tx2"/>
                </a:solidFill>
              </a:rPr>
              <a:t> latency gain (compared with bottom-up of Neutron)</a:t>
            </a:r>
          </a:p>
          <a:p>
            <a:pPr lvl="1">
              <a:buFont typeface="Wingdings" panose="05000000000000000000" pitchFamily="2" charset="2"/>
              <a:buChar char="ü"/>
            </a:pPr>
            <a:r>
              <a:rPr lang="en-US" sz="1600" dirty="0">
                <a:solidFill>
                  <a:schemeClr val="tx2"/>
                </a:solidFill>
              </a:rPr>
              <a:t>Direct </a:t>
            </a:r>
            <a:r>
              <a:rPr lang="en-US" sz="1600" dirty="0" err="1">
                <a:solidFill>
                  <a:schemeClr val="tx2"/>
                </a:solidFill>
              </a:rPr>
              <a:t>gRPC</a:t>
            </a:r>
            <a:r>
              <a:rPr lang="en-US" sz="1600" dirty="0">
                <a:solidFill>
                  <a:schemeClr val="tx2"/>
                </a:solidFill>
              </a:rPr>
              <a:t> channel from controller to host agent for ultra-low latency</a:t>
            </a:r>
          </a:p>
          <a:p>
            <a:r>
              <a:rPr lang="en-US" sz="2000" dirty="0">
                <a:solidFill>
                  <a:schemeClr val="tx2"/>
                </a:solidFill>
              </a:rPr>
              <a:t>High throughput</a:t>
            </a:r>
          </a:p>
          <a:p>
            <a:pPr lvl="1">
              <a:buFont typeface="Wingdings" panose="05000000000000000000" pitchFamily="2" charset="2"/>
              <a:buChar char="ü"/>
            </a:pPr>
            <a:r>
              <a:rPr lang="en-US" sz="1600" dirty="0">
                <a:solidFill>
                  <a:schemeClr val="tx2"/>
                </a:solidFill>
              </a:rPr>
              <a:t>Batch and parallel network port provisioning for </a:t>
            </a:r>
            <a:r>
              <a:rPr lang="en-US" sz="1600" b="1" dirty="0">
                <a:solidFill>
                  <a:schemeClr val="tx2"/>
                </a:solidFill>
              </a:rPr>
              <a:t>100x</a:t>
            </a:r>
            <a:r>
              <a:rPr lang="en-US" sz="1600" dirty="0">
                <a:solidFill>
                  <a:schemeClr val="tx2"/>
                </a:solidFill>
              </a:rPr>
              <a:t> throughput gain</a:t>
            </a:r>
          </a:p>
          <a:p>
            <a:pPr lvl="1">
              <a:buFont typeface="Wingdings" panose="05000000000000000000" pitchFamily="2" charset="2"/>
              <a:buChar char="ü"/>
            </a:pPr>
            <a:r>
              <a:rPr lang="en-US" sz="1600" dirty="0">
                <a:solidFill>
                  <a:schemeClr val="tx2"/>
                </a:solidFill>
              </a:rPr>
              <a:t>Extensive resource batching in messaging </a:t>
            </a:r>
          </a:p>
          <a:p>
            <a:pPr marL="742950" lvl="1" indent="-285750">
              <a:buFontTx/>
              <a:buChar char="-"/>
            </a:pPr>
            <a:endParaRPr lang="en-US" sz="1800" dirty="0">
              <a:solidFill>
                <a:schemeClr val="tx2"/>
              </a:solidFill>
            </a:endParaRPr>
          </a:p>
        </p:txBody>
      </p:sp>
      <p:pic>
        <p:nvPicPr>
          <p:cNvPr id="9" name="Content Placeholder 10" descr="A picture containing text, map&#10;&#10;Description automatically generated">
            <a:extLst>
              <a:ext uri="{FF2B5EF4-FFF2-40B4-BE49-F238E27FC236}">
                <a16:creationId xmlns:a16="http://schemas.microsoft.com/office/drawing/2014/main" id="{3E459358-5609-4515-8B0E-03C1D74EF8B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6930" y="1330793"/>
            <a:ext cx="5268702" cy="438619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437B993-2277-4A14-A718-93E6B90AE6B0}"/>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5B07ADBC-F8FF-4C75-91A0-AB664812BAAC}"/>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4</a:t>
            </a:fld>
            <a:endParaRPr lang="en-US"/>
          </a:p>
        </p:txBody>
      </p:sp>
    </p:spTree>
    <p:extLst>
      <p:ext uri="{BB962C8B-B14F-4D97-AF65-F5344CB8AC3E}">
        <p14:creationId xmlns:p14="http://schemas.microsoft.com/office/powerpoint/2010/main" val="355891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7702C-FEFD-4DAC-8962-00515AB3D9B0}"/>
              </a:ext>
            </a:extLst>
          </p:cNvPr>
          <p:cNvSpPr>
            <a:spLocks noGrp="1"/>
          </p:cNvSpPr>
          <p:nvPr>
            <p:ph type="title"/>
          </p:nvPr>
        </p:nvSpPr>
        <p:spPr>
          <a:xfrm>
            <a:off x="838200" y="365126"/>
            <a:ext cx="10515600" cy="315911"/>
          </a:xfrm>
        </p:spPr>
        <p:txBody>
          <a:bodyPr vert="horz" lIns="91440" tIns="45720" rIns="91440" bIns="45720" rtlCol="0" anchor="ctr">
            <a:normAutofit fontScale="90000"/>
          </a:bodyPr>
          <a:lstStyle/>
          <a:p>
            <a:r>
              <a:rPr lang="en-US" b="1" dirty="0">
                <a:solidFill>
                  <a:srgbClr val="960000"/>
                </a:solidFill>
              </a:rPr>
              <a:t>Background: </a:t>
            </a:r>
            <a:r>
              <a:rPr lang="en-US" b="1" kern="1200" dirty="0">
                <a:solidFill>
                  <a:srgbClr val="960000"/>
                </a:solidFill>
                <a:latin typeface="+mj-lt"/>
                <a:ea typeface="+mj-ea"/>
                <a:cs typeface="+mj-cs"/>
              </a:rPr>
              <a:t>Neutron L3 Routing</a:t>
            </a:r>
          </a:p>
        </p:txBody>
      </p:sp>
      <p:pic>
        <p:nvPicPr>
          <p:cNvPr id="7" name="Content Placeholder 6" descr="Diagram, schematic&#10;&#10;Description automatically generated">
            <a:extLst>
              <a:ext uri="{FF2B5EF4-FFF2-40B4-BE49-F238E27FC236}">
                <a16:creationId xmlns:a16="http://schemas.microsoft.com/office/drawing/2014/main" id="{BE2A221C-0678-4732-9785-2528443A458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5341" y="1157716"/>
            <a:ext cx="5364827" cy="4694223"/>
          </a:xfrm>
          <a:noFill/>
        </p:spPr>
      </p:pic>
      <p:sp>
        <p:nvSpPr>
          <p:cNvPr id="4" name="Footer Placeholder 3">
            <a:extLst>
              <a:ext uri="{FF2B5EF4-FFF2-40B4-BE49-F238E27FC236}">
                <a16:creationId xmlns:a16="http://schemas.microsoft.com/office/drawing/2014/main" id="{CFE25153-1951-49AF-A7B1-410B19E67DE2}"/>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a:latin typeface="+mn-lt"/>
                <a:ea typeface="+mn-ea"/>
                <a:cs typeface="+mn-cs"/>
              </a:rPr>
              <a:t>FUTUREWEI INTERNAL</a:t>
            </a:r>
          </a:p>
        </p:txBody>
      </p:sp>
      <p:sp>
        <p:nvSpPr>
          <p:cNvPr id="5" name="Slide Number Placeholder 4">
            <a:extLst>
              <a:ext uri="{FF2B5EF4-FFF2-40B4-BE49-F238E27FC236}">
                <a16:creationId xmlns:a16="http://schemas.microsoft.com/office/drawing/2014/main" id="{551726AF-77F8-42E0-AD55-DD96443DCBEB}"/>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40</a:t>
            </a:fld>
            <a:endParaRPr lang="en-US"/>
          </a:p>
        </p:txBody>
      </p:sp>
      <p:sp>
        <p:nvSpPr>
          <p:cNvPr id="10" name="TextBox 9">
            <a:extLst>
              <a:ext uri="{FF2B5EF4-FFF2-40B4-BE49-F238E27FC236}">
                <a16:creationId xmlns:a16="http://schemas.microsoft.com/office/drawing/2014/main" id="{5FAE1D74-3DE0-4D32-9A3F-61D2253881E6}"/>
              </a:ext>
            </a:extLst>
          </p:cNvPr>
          <p:cNvSpPr txBox="1"/>
          <p:nvPr/>
        </p:nvSpPr>
        <p:spPr>
          <a:xfrm>
            <a:off x="345353" y="5752231"/>
            <a:ext cx="5294815" cy="341632"/>
          </a:xfrm>
          <a:prstGeom prst="rect">
            <a:avLst/>
          </a:prstGeom>
          <a:noFill/>
        </p:spPr>
        <p:txBody>
          <a:bodyPr wrap="square">
            <a:spAutoFit/>
          </a:bodyPr>
          <a:lstStyle/>
          <a:p>
            <a:pPr>
              <a:lnSpc>
                <a:spcPct val="90000"/>
              </a:lnSpc>
              <a:spcAft>
                <a:spcPts val="600"/>
              </a:spcAft>
            </a:pPr>
            <a:r>
              <a:rPr lang="en-US" sz="900" dirty="0">
                <a:hlinkClick r:id="rId3"/>
              </a:rPr>
              <a:t>Source: https://wiki.openstack.org/wiki/File:Router-add-interface-flow-that-triggers-different-Plugins-agents.png</a:t>
            </a:r>
            <a:endParaRPr lang="en-US" sz="900" dirty="0"/>
          </a:p>
        </p:txBody>
      </p:sp>
      <p:pic>
        <p:nvPicPr>
          <p:cNvPr id="11" name="Picture 10" descr="A screenshot of a cell phone&#10;&#10;Description automatically generated">
            <a:extLst>
              <a:ext uri="{FF2B5EF4-FFF2-40B4-BE49-F238E27FC236}">
                <a16:creationId xmlns:a16="http://schemas.microsoft.com/office/drawing/2014/main" id="{28855F6D-FF85-4ED0-931F-FE40C12A4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775" y="4027948"/>
            <a:ext cx="5848727" cy="1724283"/>
          </a:xfrm>
          <a:prstGeom prst="rect">
            <a:avLst/>
          </a:prstGeom>
          <a:ln>
            <a:noFill/>
          </a:ln>
          <a:effectLst>
            <a:outerShdw blurRad="292100" dist="139700" dir="2700000" algn="tl" rotWithShape="0">
              <a:srgbClr val="333333">
                <a:alpha val="65000"/>
              </a:srgbClr>
            </a:outerShdw>
          </a:effectLst>
        </p:spPr>
      </p:pic>
      <p:pic>
        <p:nvPicPr>
          <p:cNvPr id="107" name="Picture 106" descr="A picture containing graphical user interface&#10;&#10;Description automatically generated">
            <a:extLst>
              <a:ext uri="{FF2B5EF4-FFF2-40B4-BE49-F238E27FC236}">
                <a16:creationId xmlns:a16="http://schemas.microsoft.com/office/drawing/2014/main" id="{06B657EB-7C57-4265-86FC-2B183C3DE8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699" y="1234930"/>
            <a:ext cx="6266028" cy="2516878"/>
          </a:xfrm>
          <a:prstGeom prst="rect">
            <a:avLst/>
          </a:prstGeom>
          <a:effectLst/>
          <a:scene3d>
            <a:camera prst="orthographicFront"/>
            <a:lightRig rig="threePt" dir="t"/>
          </a:scene3d>
          <a:sp3d prstMaterial="matte"/>
        </p:spPr>
      </p:pic>
      <p:sp>
        <p:nvSpPr>
          <p:cNvPr id="108" name="TextBox 107">
            <a:extLst>
              <a:ext uri="{FF2B5EF4-FFF2-40B4-BE49-F238E27FC236}">
                <a16:creationId xmlns:a16="http://schemas.microsoft.com/office/drawing/2014/main" id="{FBCE0DCF-E152-4314-8449-C54BA49D85D4}"/>
              </a:ext>
            </a:extLst>
          </p:cNvPr>
          <p:cNvSpPr txBox="1"/>
          <p:nvPr/>
        </p:nvSpPr>
        <p:spPr>
          <a:xfrm>
            <a:off x="7332804" y="896376"/>
            <a:ext cx="3584670" cy="338554"/>
          </a:xfrm>
          <a:prstGeom prst="rect">
            <a:avLst/>
          </a:prstGeom>
          <a:noFill/>
        </p:spPr>
        <p:txBody>
          <a:bodyPr wrap="square" rtlCol="0">
            <a:spAutoFit/>
          </a:bodyPr>
          <a:lstStyle/>
          <a:p>
            <a:r>
              <a:rPr lang="en-US" sz="1600" dirty="0"/>
              <a:t>Neutron DVR data-plane packet flow</a:t>
            </a:r>
          </a:p>
        </p:txBody>
      </p:sp>
      <p:sp>
        <p:nvSpPr>
          <p:cNvPr id="109" name="TextBox 108">
            <a:extLst>
              <a:ext uri="{FF2B5EF4-FFF2-40B4-BE49-F238E27FC236}">
                <a16:creationId xmlns:a16="http://schemas.microsoft.com/office/drawing/2014/main" id="{B992ECE7-B8CA-4333-BE41-E79976CE836F}"/>
              </a:ext>
            </a:extLst>
          </p:cNvPr>
          <p:cNvSpPr txBox="1"/>
          <p:nvPr/>
        </p:nvSpPr>
        <p:spPr>
          <a:xfrm>
            <a:off x="1257940" y="836784"/>
            <a:ext cx="3730051" cy="338554"/>
          </a:xfrm>
          <a:prstGeom prst="rect">
            <a:avLst/>
          </a:prstGeom>
          <a:noFill/>
        </p:spPr>
        <p:txBody>
          <a:bodyPr wrap="square" rtlCol="0">
            <a:spAutoFit/>
          </a:bodyPr>
          <a:lstStyle/>
          <a:p>
            <a:r>
              <a:rPr lang="en-US" sz="1600" dirty="0"/>
              <a:t>Neutron DVR control-plane workflow </a:t>
            </a:r>
          </a:p>
        </p:txBody>
      </p:sp>
    </p:spTree>
    <p:extLst>
      <p:ext uri="{BB962C8B-B14F-4D97-AF65-F5344CB8AC3E}">
        <p14:creationId xmlns:p14="http://schemas.microsoft.com/office/powerpoint/2010/main" val="3309349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668B1F-A111-4305-A355-1B9A14E25A40}"/>
              </a:ext>
            </a:extLst>
          </p:cNvPr>
          <p:cNvSpPr>
            <a:spLocks noGrp="1"/>
          </p:cNvSpPr>
          <p:nvPr>
            <p:ph type="title"/>
          </p:nvPr>
        </p:nvSpPr>
        <p:spPr>
          <a:xfrm>
            <a:off x="838200" y="365125"/>
            <a:ext cx="10515600" cy="596369"/>
          </a:xfrm>
        </p:spPr>
        <p:txBody>
          <a:bodyPr anchor="b">
            <a:normAutofit/>
          </a:bodyPr>
          <a:lstStyle/>
          <a:p>
            <a:r>
              <a:rPr lang="en-US" b="1" dirty="0">
                <a:solidFill>
                  <a:srgbClr val="960000"/>
                </a:solidFill>
              </a:rPr>
              <a:t>Service Architecture and Control-Plane Workflow</a:t>
            </a:r>
          </a:p>
        </p:txBody>
      </p:sp>
      <p:pic>
        <p:nvPicPr>
          <p:cNvPr id="9" name="Picture 8">
            <a:extLst>
              <a:ext uri="{FF2B5EF4-FFF2-40B4-BE49-F238E27FC236}">
                <a16:creationId xmlns:a16="http://schemas.microsoft.com/office/drawing/2014/main" id="{26F27BAE-3AC9-42BD-B494-3601A60908C0}"/>
              </a:ext>
            </a:extLst>
          </p:cNvPr>
          <p:cNvPicPr>
            <a:picLocks noChangeAspect="1"/>
          </p:cNvPicPr>
          <p:nvPr/>
        </p:nvPicPr>
        <p:blipFill>
          <a:blip r:embed="rId2"/>
          <a:stretch>
            <a:fillRect/>
          </a:stretch>
        </p:blipFill>
        <p:spPr>
          <a:xfrm>
            <a:off x="542489" y="1138844"/>
            <a:ext cx="10667718" cy="4853812"/>
          </a:xfrm>
          <a:prstGeom prst="rect">
            <a:avLst/>
          </a:prstGeom>
          <a:noFill/>
        </p:spPr>
      </p:pic>
      <p:sp>
        <p:nvSpPr>
          <p:cNvPr id="5" name="Footer Placeholder 4">
            <a:extLst>
              <a:ext uri="{FF2B5EF4-FFF2-40B4-BE49-F238E27FC236}">
                <a16:creationId xmlns:a16="http://schemas.microsoft.com/office/drawing/2014/main" id="{EB60CB08-A12F-4FB9-BDD5-396B02331D57}"/>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6" name="Slide Number Placeholder 5">
            <a:extLst>
              <a:ext uri="{FF2B5EF4-FFF2-40B4-BE49-F238E27FC236}">
                <a16:creationId xmlns:a16="http://schemas.microsoft.com/office/drawing/2014/main" id="{B1EEABEA-2A1F-4158-88C7-ACA0EB62980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41</a:t>
            </a:fld>
            <a:endParaRPr lang="en-US"/>
          </a:p>
        </p:txBody>
      </p:sp>
      <p:sp>
        <p:nvSpPr>
          <p:cNvPr id="8" name="TextBox 7">
            <a:extLst>
              <a:ext uri="{FF2B5EF4-FFF2-40B4-BE49-F238E27FC236}">
                <a16:creationId xmlns:a16="http://schemas.microsoft.com/office/drawing/2014/main" id="{DFD99570-4F47-4359-A718-E7D29150ECF6}"/>
              </a:ext>
            </a:extLst>
          </p:cNvPr>
          <p:cNvSpPr txBox="1"/>
          <p:nvPr/>
        </p:nvSpPr>
        <p:spPr>
          <a:xfrm>
            <a:off x="1462824" y="6090681"/>
            <a:ext cx="8502809" cy="246221"/>
          </a:xfrm>
          <a:prstGeom prst="rect">
            <a:avLst/>
          </a:prstGeom>
          <a:noFill/>
        </p:spPr>
        <p:txBody>
          <a:bodyPr wrap="square">
            <a:spAutoFit/>
          </a:bodyPr>
          <a:lstStyle/>
          <a:p>
            <a:r>
              <a:rPr lang="en-US" sz="1000" dirty="0" err="1"/>
              <a:t>Alcor</a:t>
            </a:r>
            <a:r>
              <a:rPr lang="en-US" sz="1000" dirty="0"/>
              <a:t> Routing Design: </a:t>
            </a:r>
            <a:r>
              <a:rPr lang="en-US" sz="1000" dirty="0">
                <a:hlinkClick r:id="rId3"/>
              </a:rPr>
              <a:t>https://github.com/futurewei-cloud/alcor/blob/master/docs/modules/ROOT/pages/mgmt_services/route_manager.adoc</a:t>
            </a:r>
            <a:endParaRPr lang="en-US" sz="1000" dirty="0"/>
          </a:p>
        </p:txBody>
      </p:sp>
    </p:spTree>
    <p:extLst>
      <p:ext uri="{BB962C8B-B14F-4D97-AF65-F5344CB8AC3E}">
        <p14:creationId xmlns:p14="http://schemas.microsoft.com/office/powerpoint/2010/main" val="473019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CEF4-D56C-4B52-9379-73F8127538FA}"/>
              </a:ext>
            </a:extLst>
          </p:cNvPr>
          <p:cNvSpPr>
            <a:spLocks noGrp="1"/>
          </p:cNvSpPr>
          <p:nvPr>
            <p:ph type="title"/>
          </p:nvPr>
        </p:nvSpPr>
        <p:spPr>
          <a:xfrm>
            <a:off x="838200" y="365125"/>
            <a:ext cx="10515600" cy="568897"/>
          </a:xfrm>
        </p:spPr>
        <p:txBody>
          <a:bodyPr anchor="b">
            <a:normAutofit/>
          </a:bodyPr>
          <a:lstStyle/>
          <a:p>
            <a:r>
              <a:rPr lang="en-US" b="1" dirty="0">
                <a:solidFill>
                  <a:srgbClr val="960000"/>
                </a:solidFill>
              </a:rPr>
              <a:t>Key Workflow: Add/Delete Non-GW Ports   </a:t>
            </a:r>
          </a:p>
        </p:txBody>
      </p:sp>
      <p:pic>
        <p:nvPicPr>
          <p:cNvPr id="7" name="Picture 6">
            <a:extLst>
              <a:ext uri="{FF2B5EF4-FFF2-40B4-BE49-F238E27FC236}">
                <a16:creationId xmlns:a16="http://schemas.microsoft.com/office/drawing/2014/main" id="{AAA11DCC-7ED6-4AA6-AC86-33A21C5F1725}"/>
              </a:ext>
            </a:extLst>
          </p:cNvPr>
          <p:cNvPicPr>
            <a:picLocks noChangeAspect="1"/>
          </p:cNvPicPr>
          <p:nvPr/>
        </p:nvPicPr>
        <p:blipFill>
          <a:blip r:embed="rId2"/>
          <a:stretch>
            <a:fillRect/>
          </a:stretch>
        </p:blipFill>
        <p:spPr>
          <a:xfrm>
            <a:off x="0" y="1153326"/>
            <a:ext cx="12106845" cy="4630866"/>
          </a:xfrm>
          <a:prstGeom prst="rect">
            <a:avLst/>
          </a:prstGeom>
          <a:noFill/>
        </p:spPr>
      </p:pic>
      <p:sp>
        <p:nvSpPr>
          <p:cNvPr id="5" name="Footer Placeholder 4">
            <a:extLst>
              <a:ext uri="{FF2B5EF4-FFF2-40B4-BE49-F238E27FC236}">
                <a16:creationId xmlns:a16="http://schemas.microsoft.com/office/drawing/2014/main" id="{33761CCC-4657-4749-81CB-80B5D756CCEE}"/>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6" name="Slide Number Placeholder 5">
            <a:extLst>
              <a:ext uri="{FF2B5EF4-FFF2-40B4-BE49-F238E27FC236}">
                <a16:creationId xmlns:a16="http://schemas.microsoft.com/office/drawing/2014/main" id="{737107BB-90CF-4B9C-A41D-3BC56C322169}"/>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42</a:t>
            </a:fld>
            <a:endParaRPr lang="en-US"/>
          </a:p>
        </p:txBody>
      </p:sp>
      <p:sp>
        <p:nvSpPr>
          <p:cNvPr id="8" name="TextBox 7">
            <a:extLst>
              <a:ext uri="{FF2B5EF4-FFF2-40B4-BE49-F238E27FC236}">
                <a16:creationId xmlns:a16="http://schemas.microsoft.com/office/drawing/2014/main" id="{B531B818-5E97-4155-971D-0450B7CC5698}"/>
              </a:ext>
            </a:extLst>
          </p:cNvPr>
          <p:cNvSpPr txBox="1"/>
          <p:nvPr/>
        </p:nvSpPr>
        <p:spPr>
          <a:xfrm>
            <a:off x="1500923" y="5814325"/>
            <a:ext cx="8502809" cy="246221"/>
          </a:xfrm>
          <a:prstGeom prst="rect">
            <a:avLst/>
          </a:prstGeom>
          <a:noFill/>
        </p:spPr>
        <p:txBody>
          <a:bodyPr wrap="square">
            <a:spAutoFit/>
          </a:bodyPr>
          <a:lstStyle/>
          <a:p>
            <a:r>
              <a:rPr lang="en-US" sz="1000" dirty="0" err="1"/>
              <a:t>Alcor</a:t>
            </a:r>
            <a:r>
              <a:rPr lang="en-US" sz="1000" dirty="0"/>
              <a:t> Routing Design: </a:t>
            </a:r>
            <a:r>
              <a:rPr lang="en-US" sz="1000" dirty="0">
                <a:hlinkClick r:id="rId3"/>
              </a:rPr>
              <a:t>https://github.com/futurewei-cloud/alcor/blob/master/docs/modules/ROOT/pages/mgmt_services/route_manager.adoc</a:t>
            </a:r>
            <a:endParaRPr lang="en-US" sz="1000" dirty="0"/>
          </a:p>
        </p:txBody>
      </p:sp>
    </p:spTree>
    <p:extLst>
      <p:ext uri="{BB962C8B-B14F-4D97-AF65-F5344CB8AC3E}">
        <p14:creationId xmlns:p14="http://schemas.microsoft.com/office/powerpoint/2010/main" val="1155285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CEF4-D56C-4B52-9379-73F8127538FA}"/>
              </a:ext>
            </a:extLst>
          </p:cNvPr>
          <p:cNvSpPr>
            <a:spLocks noGrp="1"/>
          </p:cNvSpPr>
          <p:nvPr>
            <p:ph type="title"/>
          </p:nvPr>
        </p:nvSpPr>
        <p:spPr>
          <a:xfrm>
            <a:off x="838200" y="365125"/>
            <a:ext cx="10515600" cy="584595"/>
          </a:xfrm>
        </p:spPr>
        <p:txBody>
          <a:bodyPr anchor="b">
            <a:normAutofit/>
          </a:bodyPr>
          <a:lstStyle/>
          <a:p>
            <a:r>
              <a:rPr lang="en-US" b="1" dirty="0">
                <a:solidFill>
                  <a:srgbClr val="960000"/>
                </a:solidFill>
              </a:rPr>
              <a:t>Key Workflow: Add/Delete GW Ports</a:t>
            </a:r>
          </a:p>
        </p:txBody>
      </p:sp>
      <p:sp>
        <p:nvSpPr>
          <p:cNvPr id="5" name="Footer Placeholder 4">
            <a:extLst>
              <a:ext uri="{FF2B5EF4-FFF2-40B4-BE49-F238E27FC236}">
                <a16:creationId xmlns:a16="http://schemas.microsoft.com/office/drawing/2014/main" id="{33761CCC-4657-4749-81CB-80B5D756CCEE}"/>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6" name="Slide Number Placeholder 5">
            <a:extLst>
              <a:ext uri="{FF2B5EF4-FFF2-40B4-BE49-F238E27FC236}">
                <a16:creationId xmlns:a16="http://schemas.microsoft.com/office/drawing/2014/main" id="{737107BB-90CF-4B9C-A41D-3BC56C322169}"/>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43</a:t>
            </a:fld>
            <a:endParaRPr lang="en-US"/>
          </a:p>
        </p:txBody>
      </p:sp>
      <p:sp>
        <p:nvSpPr>
          <p:cNvPr id="37" name="TextBox 36">
            <a:extLst>
              <a:ext uri="{FF2B5EF4-FFF2-40B4-BE49-F238E27FC236}">
                <a16:creationId xmlns:a16="http://schemas.microsoft.com/office/drawing/2014/main" id="{8D95A972-F708-45EB-B792-FD5B77A9DE63}"/>
              </a:ext>
            </a:extLst>
          </p:cNvPr>
          <p:cNvSpPr txBox="1"/>
          <p:nvPr/>
        </p:nvSpPr>
        <p:spPr>
          <a:xfrm>
            <a:off x="1462824" y="6090681"/>
            <a:ext cx="8502809" cy="246221"/>
          </a:xfrm>
          <a:prstGeom prst="rect">
            <a:avLst/>
          </a:prstGeom>
          <a:noFill/>
        </p:spPr>
        <p:txBody>
          <a:bodyPr wrap="square">
            <a:spAutoFit/>
          </a:bodyPr>
          <a:lstStyle/>
          <a:p>
            <a:r>
              <a:rPr lang="en-US" sz="1000" dirty="0" err="1"/>
              <a:t>Alcor</a:t>
            </a:r>
            <a:r>
              <a:rPr lang="en-US" sz="1000" dirty="0"/>
              <a:t> Routing Design: </a:t>
            </a:r>
            <a:r>
              <a:rPr lang="en-US" sz="1000" dirty="0">
                <a:hlinkClick r:id="rId2"/>
              </a:rPr>
              <a:t>https://github.com/futurewei-cloud/alcor/blob/master/docs/modules/ROOT/pages/mgmt_services/route_manager.adoc</a:t>
            </a:r>
            <a:endParaRPr lang="en-US" sz="1000" dirty="0"/>
          </a:p>
        </p:txBody>
      </p:sp>
      <p:pic>
        <p:nvPicPr>
          <p:cNvPr id="3" name="Picture 2">
            <a:extLst>
              <a:ext uri="{FF2B5EF4-FFF2-40B4-BE49-F238E27FC236}">
                <a16:creationId xmlns:a16="http://schemas.microsoft.com/office/drawing/2014/main" id="{F9F5A7DA-18A0-45B1-9431-F0DD35B0214C}"/>
              </a:ext>
            </a:extLst>
          </p:cNvPr>
          <p:cNvPicPr>
            <a:picLocks noChangeAspect="1"/>
          </p:cNvPicPr>
          <p:nvPr/>
        </p:nvPicPr>
        <p:blipFill>
          <a:blip r:embed="rId3"/>
          <a:stretch>
            <a:fillRect/>
          </a:stretch>
        </p:blipFill>
        <p:spPr>
          <a:xfrm>
            <a:off x="771166" y="896730"/>
            <a:ext cx="10458144" cy="5193951"/>
          </a:xfrm>
          <a:prstGeom prst="rect">
            <a:avLst/>
          </a:prstGeom>
        </p:spPr>
      </p:pic>
    </p:spTree>
    <p:extLst>
      <p:ext uri="{BB962C8B-B14F-4D97-AF65-F5344CB8AC3E}">
        <p14:creationId xmlns:p14="http://schemas.microsoft.com/office/powerpoint/2010/main" val="1719535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ell phone&#10;&#10;Description automatically generated">
            <a:extLst>
              <a:ext uri="{FF2B5EF4-FFF2-40B4-BE49-F238E27FC236}">
                <a16:creationId xmlns:a16="http://schemas.microsoft.com/office/drawing/2014/main" id="{4B6D8805-C339-463D-9739-EDD2D2982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064" y="4462100"/>
            <a:ext cx="7390660" cy="2178866"/>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0B3E8D41-FF0E-4469-8F10-7A2BA9DFB71F}"/>
              </a:ext>
            </a:extLst>
          </p:cNvPr>
          <p:cNvGrpSpPr/>
          <p:nvPr/>
        </p:nvGrpSpPr>
        <p:grpSpPr>
          <a:xfrm>
            <a:off x="1518769" y="930099"/>
            <a:ext cx="8416464" cy="3401990"/>
            <a:chOff x="1872418" y="755823"/>
            <a:chExt cx="8014969" cy="3105227"/>
          </a:xfrm>
        </p:grpSpPr>
        <p:grpSp>
          <p:nvGrpSpPr>
            <p:cNvPr id="2" name="Group 1">
              <a:extLst>
                <a:ext uri="{FF2B5EF4-FFF2-40B4-BE49-F238E27FC236}">
                  <a16:creationId xmlns:a16="http://schemas.microsoft.com/office/drawing/2014/main" id="{FC626934-C919-4521-B5F2-E832813F3D75}"/>
                </a:ext>
              </a:extLst>
            </p:cNvPr>
            <p:cNvGrpSpPr/>
            <p:nvPr/>
          </p:nvGrpSpPr>
          <p:grpSpPr>
            <a:xfrm>
              <a:off x="1872418" y="755823"/>
              <a:ext cx="8014969" cy="3105227"/>
              <a:chOff x="1872418" y="755823"/>
              <a:chExt cx="8014969" cy="3105227"/>
            </a:xfrm>
          </p:grpSpPr>
          <p:grpSp>
            <p:nvGrpSpPr>
              <p:cNvPr id="130" name="组合 129"/>
              <p:cNvGrpSpPr/>
              <p:nvPr/>
            </p:nvGrpSpPr>
            <p:grpSpPr>
              <a:xfrm>
                <a:off x="1872418" y="755823"/>
                <a:ext cx="8014969" cy="3105227"/>
                <a:chOff x="157283" y="1186911"/>
                <a:chExt cx="8424936" cy="3440231"/>
              </a:xfrm>
            </p:grpSpPr>
            <p:sp>
              <p:nvSpPr>
                <p:cNvPr id="6" name="Text Box 9"/>
                <p:cNvSpPr txBox="1">
                  <a:spLocks noChangeArrowheads="1"/>
                </p:cNvSpPr>
                <p:nvPr/>
              </p:nvSpPr>
              <p:spPr bwMode="gray">
                <a:xfrm>
                  <a:off x="1669451" y="1355854"/>
                  <a:ext cx="1882775" cy="375079"/>
                </a:xfrm>
                <a:prstGeom prst="rect">
                  <a:avLst/>
                </a:prstGeom>
                <a:noFill/>
                <a:ln w="9525" algn="ctr">
                  <a:noFill/>
                  <a:miter lim="800000"/>
                  <a:headEnd/>
                  <a:tailEnd/>
                </a:ln>
              </p:spPr>
              <p:txBody>
                <a:bodyPr anchor="ctr">
                  <a:spAutoFit/>
                </a:bodyPr>
                <a:lstStyle/>
                <a:p>
                  <a:pPr algn="ctr">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cs typeface="Arial" charset="0"/>
                    </a:rPr>
                    <a:t>Compute node</a:t>
                  </a:r>
                </a:p>
              </p:txBody>
            </p:sp>
            <p:sp>
              <p:nvSpPr>
                <p:cNvPr id="9" name="矩形 8"/>
                <p:cNvSpPr/>
                <p:nvPr/>
              </p:nvSpPr>
              <p:spPr bwMode="auto">
                <a:xfrm>
                  <a:off x="4981819" y="1196752"/>
                  <a:ext cx="3600400" cy="2915565"/>
                </a:xfrm>
                <a:prstGeom prst="rect">
                  <a:avLst/>
                </a:prstGeom>
                <a:solidFill>
                  <a:schemeClr val="accent3">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gray">
                <a:xfrm>
                  <a:off x="5835348" y="1186912"/>
                  <a:ext cx="1882775" cy="375079"/>
                </a:xfrm>
                <a:prstGeom prst="rect">
                  <a:avLst/>
                </a:prstGeom>
                <a:noFill/>
                <a:ln w="9525" algn="ctr">
                  <a:noFill/>
                  <a:miter lim="800000"/>
                  <a:headEnd/>
                  <a:tailEnd/>
                </a:ln>
              </p:spPr>
              <p:txBody>
                <a:bodyPr anchor="ctr">
                  <a:spAutoFit/>
                </a:bodyPr>
                <a:lstStyle/>
                <a:p>
                  <a:pPr algn="ctr">
                    <a:buClr>
                      <a:srgbClr val="CC9900"/>
                    </a:buClr>
                  </a:pPr>
                  <a:r>
                    <a:rPr lang="en-US" altLang="zh-CN" sz="1600" dirty="0">
                      <a:latin typeface="微软雅黑" pitchFamily="34" charset="-122"/>
                      <a:ea typeface="微软雅黑" pitchFamily="34" charset="-122"/>
                    </a:rPr>
                    <a:t>Host 2</a:t>
                  </a:r>
                  <a:endParaRPr lang="zh-CN" altLang="en-US" sz="1600" dirty="0">
                    <a:latin typeface="微软雅黑" pitchFamily="34" charset="-122"/>
                    <a:ea typeface="微软雅黑" pitchFamily="34" charset="-122"/>
                  </a:endParaRPr>
                </a:p>
              </p:txBody>
            </p:sp>
            <p:sp>
              <p:nvSpPr>
                <p:cNvPr id="18" name="矩形 17"/>
                <p:cNvSpPr/>
                <p:nvPr/>
              </p:nvSpPr>
              <p:spPr bwMode="auto">
                <a:xfrm>
                  <a:off x="5197843" y="2546550"/>
                  <a:ext cx="3168352" cy="26996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dirty="0">
                      <a:solidFill>
                        <a:srgbClr val="000000"/>
                      </a:solidFill>
                      <a:latin typeface="微软雅黑" panose="020B0503020204020204" pitchFamily="34" charset="-122"/>
                      <a:ea typeface="微软雅黑" panose="020B0503020204020204" pitchFamily="34" charset="-122"/>
                    </a:rPr>
                    <a:t>br-int</a:t>
                  </a:r>
                </a:p>
              </p:txBody>
            </p:sp>
            <p:sp>
              <p:nvSpPr>
                <p:cNvPr id="22" name="矩形 21"/>
                <p:cNvSpPr/>
                <p:nvPr/>
              </p:nvSpPr>
              <p:spPr bwMode="auto">
                <a:xfrm>
                  <a:off x="5197843" y="3140462"/>
                  <a:ext cx="1296144" cy="26996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a:solidFill>
                        <a:srgbClr val="000000"/>
                      </a:solidFill>
                      <a:latin typeface="微软雅黑" panose="020B0503020204020204" pitchFamily="34" charset="-122"/>
                      <a:ea typeface="微软雅黑" panose="020B0503020204020204" pitchFamily="34" charset="-122"/>
                    </a:rPr>
                    <a:t>br-tun</a:t>
                  </a:r>
                  <a:endParaRPr lang="en-US" altLang="zh-CN" sz="1200" kern="0" dirty="0">
                    <a:solidFill>
                      <a:srgbClr val="000000"/>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a:off x="7718123" y="1898647"/>
                  <a:ext cx="0" cy="21596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718123" y="2330583"/>
                  <a:ext cx="0" cy="21596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22" idx="0"/>
                </p:cNvCxnSpPr>
                <p:nvPr/>
              </p:nvCxnSpPr>
              <p:spPr>
                <a:xfrm>
                  <a:off x="5845915" y="2816510"/>
                  <a:ext cx="0" cy="32395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组合 140"/>
                <p:cNvGrpSpPr/>
                <p:nvPr/>
              </p:nvGrpSpPr>
              <p:grpSpPr>
                <a:xfrm>
                  <a:off x="7430091" y="3410421"/>
                  <a:ext cx="648072" cy="1133831"/>
                  <a:chOff x="5436096" y="4221088"/>
                  <a:chExt cx="648072" cy="1512168"/>
                </a:xfrm>
              </p:grpSpPr>
              <p:sp>
                <p:nvSpPr>
                  <p:cNvPr id="25" name="矩形 24"/>
                  <p:cNvSpPr/>
                  <p:nvPr/>
                </p:nvSpPr>
                <p:spPr bwMode="auto">
                  <a:xfrm>
                    <a:off x="550810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26" name="矩形 25"/>
                  <p:cNvSpPr/>
                  <p:nvPr/>
                </p:nvSpPr>
                <p:spPr bwMode="auto">
                  <a:xfrm>
                    <a:off x="586814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5436096" y="4653136"/>
                    <a:ext cx="648072" cy="216024"/>
                  </a:xfrm>
                  <a:prstGeom prst="rect">
                    <a:avLst/>
                  </a:prstGeom>
                  <a:solidFill>
                    <a:schemeClr val="accent2">
                      <a:lumMod val="50000"/>
                    </a:schemeClr>
                  </a:solidFill>
                  <a:ln>
                    <a:solidFill>
                      <a:srgbClr val="FFCC66">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fontAlgn="auto">
                      <a:spcBef>
                        <a:spcPts val="0"/>
                      </a:spcBef>
                      <a:spcAft>
                        <a:spcPts val="0"/>
                      </a:spcAft>
                      <a:buClr>
                        <a:srgbClr val="CC9900"/>
                      </a:buClr>
                      <a:defRPr/>
                    </a:pPr>
                    <a:r>
                      <a:rPr lang="en-US" altLang="zh-CN" sz="800" kern="0" dirty="0">
                        <a:solidFill>
                          <a:sysClr val="windowText" lastClr="000000"/>
                        </a:solidFill>
                        <a:latin typeface="微软雅黑" panose="020B0503020204020204" pitchFamily="34" charset="-122"/>
                        <a:ea typeface="微软雅黑" panose="020B0503020204020204" pitchFamily="34" charset="-122"/>
                      </a:rPr>
                      <a:t>bond</a:t>
                    </a:r>
                    <a:endParaRPr lang="zh-CN" altLang="en-US" sz="800"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5724128" y="4221088"/>
                    <a:ext cx="0" cy="43204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94015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25" idx="0"/>
                  </p:cNvCxnSpPr>
                  <p:nvPr/>
                </p:nvCxnSpPr>
                <p:spPr>
                  <a:xfrm>
                    <a:off x="558011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25" idx="2"/>
                  </p:cNvCxnSpPr>
                  <p:nvPr/>
                </p:nvCxnSpPr>
                <p:spPr>
                  <a:xfrm>
                    <a:off x="558011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94015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11" name="矩形 110"/>
                <p:cNvSpPr/>
                <p:nvPr/>
              </p:nvSpPr>
              <p:spPr bwMode="auto">
                <a:xfrm>
                  <a:off x="7286075" y="2114615"/>
                  <a:ext cx="864096" cy="215968"/>
                </a:xfrm>
                <a:prstGeom prst="rect">
                  <a:avLst/>
                </a:prstGeom>
                <a:solidFill>
                  <a:srgbClr val="FFFF00"/>
                </a:solidFill>
                <a:ln>
                  <a:solidFill>
                    <a:schemeClr val="accent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1100">
                      <a:latin typeface="微软雅黑" panose="020B0503020204020204" pitchFamily="34" charset="-122"/>
                      <a:ea typeface="微软雅黑" panose="020B0503020204020204" pitchFamily="34" charset="-122"/>
                    </a:rPr>
                    <a:t>qbr-yyy</a:t>
                  </a:r>
                  <a:endParaRPr lang="zh-CN" altLang="en-US" sz="1100" dirty="0">
                    <a:latin typeface="微软雅黑" panose="020B0503020204020204" pitchFamily="34" charset="-122"/>
                    <a:ea typeface="微软雅黑" panose="020B0503020204020204" pitchFamily="34" charset="-122"/>
                  </a:endParaRPr>
                </a:p>
              </p:txBody>
            </p:sp>
            <p:grpSp>
              <p:nvGrpSpPr>
                <p:cNvPr id="7" name="组合 112"/>
                <p:cNvGrpSpPr/>
                <p:nvPr/>
              </p:nvGrpSpPr>
              <p:grpSpPr>
                <a:xfrm>
                  <a:off x="1093387" y="1186911"/>
                  <a:ext cx="3600400" cy="3357340"/>
                  <a:chOff x="4860032" y="1255636"/>
                  <a:chExt cx="3600400" cy="4477620"/>
                </a:xfrm>
              </p:grpSpPr>
              <p:grpSp>
                <p:nvGrpSpPr>
                  <p:cNvPr id="8" name="组合 98"/>
                  <p:cNvGrpSpPr/>
                  <p:nvPr/>
                </p:nvGrpSpPr>
                <p:grpSpPr>
                  <a:xfrm>
                    <a:off x="4860032" y="1255636"/>
                    <a:ext cx="3600400" cy="3901556"/>
                    <a:chOff x="4860032" y="1255636"/>
                    <a:chExt cx="3600400" cy="3901556"/>
                  </a:xfrm>
                </p:grpSpPr>
                <p:sp>
                  <p:nvSpPr>
                    <p:cNvPr id="118" name="矩形 117"/>
                    <p:cNvSpPr/>
                    <p:nvPr/>
                  </p:nvSpPr>
                  <p:spPr bwMode="auto">
                    <a:xfrm>
                      <a:off x="4860032" y="1268760"/>
                      <a:ext cx="3600400" cy="3888432"/>
                    </a:xfrm>
                    <a:prstGeom prst="rect">
                      <a:avLst/>
                    </a:prstGeom>
                    <a:solidFill>
                      <a:schemeClr val="accent3">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19" name="Text Box 9"/>
                    <p:cNvSpPr txBox="1">
                      <a:spLocks noChangeArrowheads="1"/>
                    </p:cNvSpPr>
                    <p:nvPr/>
                  </p:nvSpPr>
                  <p:spPr bwMode="gray">
                    <a:xfrm>
                      <a:off x="5713561" y="1255636"/>
                      <a:ext cx="1882775" cy="500235"/>
                    </a:xfrm>
                    <a:prstGeom prst="rect">
                      <a:avLst/>
                    </a:prstGeom>
                    <a:noFill/>
                    <a:ln w="9525" algn="ctr">
                      <a:noFill/>
                      <a:miter lim="800000"/>
                      <a:headEnd/>
                      <a:tailEnd/>
                    </a:ln>
                  </p:spPr>
                  <p:txBody>
                    <a:bodyPr anchor="ctr">
                      <a:spAutoFit/>
                    </a:bodyPr>
                    <a:lstStyle/>
                    <a:p>
                      <a:pPr algn="ctr">
                        <a:buClr>
                          <a:srgbClr val="CC9900"/>
                        </a:buClr>
                      </a:pPr>
                      <a:r>
                        <a:rPr lang="en-US" altLang="zh-CN" sz="1600" dirty="0">
                          <a:latin typeface="微软雅黑" pitchFamily="34" charset="-122"/>
                          <a:ea typeface="微软雅黑" pitchFamily="34" charset="-122"/>
                        </a:rPr>
                        <a:t>Host 1</a:t>
                      </a:r>
                      <a:endParaRPr lang="zh-CN" altLang="en-US" sz="1600" dirty="0">
                        <a:latin typeface="微软雅黑" pitchFamily="34" charset="-122"/>
                        <a:ea typeface="微软雅黑" pitchFamily="34" charset="-122"/>
                      </a:endParaRPr>
                    </a:p>
                  </p:txBody>
                </p:sp>
                <p:sp>
                  <p:nvSpPr>
                    <p:cNvPr id="120" name="矩形 119"/>
                    <p:cNvSpPr/>
                    <p:nvPr/>
                  </p:nvSpPr>
                  <p:spPr bwMode="auto">
                    <a:xfrm>
                      <a:off x="5220072" y="1700808"/>
                      <a:ext cx="1008112" cy="504056"/>
                    </a:xfrm>
                    <a:prstGeom prst="rect">
                      <a:avLst/>
                    </a:prstGeom>
                    <a:solidFill>
                      <a:srgbClr val="92D050"/>
                    </a:solidFill>
                    <a:ln>
                      <a:solidFill>
                        <a:srgbClr val="92D05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1600">
                          <a:latin typeface="微软雅黑" panose="020B0503020204020204" pitchFamily="34" charset="-122"/>
                          <a:ea typeface="微软雅黑" panose="020B0503020204020204" pitchFamily="34" charset="-122"/>
                        </a:rPr>
                        <a:t>vm1</a:t>
                      </a:r>
                      <a:endParaRPr lang="zh-CN" altLang="en-US" sz="1600" dirty="0">
                        <a:latin typeface="微软雅黑" panose="020B0503020204020204" pitchFamily="34" charset="-122"/>
                        <a:ea typeface="微软雅黑" panose="020B0503020204020204" pitchFamily="34" charset="-122"/>
                      </a:endParaRPr>
                    </a:p>
                  </p:txBody>
                </p:sp>
                <p:sp>
                  <p:nvSpPr>
                    <p:cNvPr id="121" name="矩形 120"/>
                    <p:cNvSpPr/>
                    <p:nvPr/>
                  </p:nvSpPr>
                  <p:spPr bwMode="auto">
                    <a:xfrm>
                      <a:off x="5076056" y="3068960"/>
                      <a:ext cx="3168352" cy="36004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dirty="0">
                          <a:solidFill>
                            <a:srgbClr val="000000"/>
                          </a:solidFill>
                          <a:latin typeface="微软雅黑" panose="020B0503020204020204" pitchFamily="34" charset="-122"/>
                          <a:ea typeface="微软雅黑" panose="020B0503020204020204" pitchFamily="34" charset="-122"/>
                        </a:rPr>
                        <a:t>br-int</a:t>
                      </a:r>
                    </a:p>
                  </p:txBody>
                </p:sp>
                <p:sp>
                  <p:nvSpPr>
                    <p:cNvPr id="123" name="矩形 122"/>
                    <p:cNvSpPr/>
                    <p:nvPr/>
                  </p:nvSpPr>
                  <p:spPr bwMode="auto">
                    <a:xfrm>
                      <a:off x="5292080" y="2492896"/>
                      <a:ext cx="864096" cy="288032"/>
                    </a:xfrm>
                    <a:prstGeom prst="rect">
                      <a:avLst/>
                    </a:prstGeom>
                    <a:solidFill>
                      <a:srgbClr val="FFFF00"/>
                    </a:solidFill>
                    <a:ln>
                      <a:solidFill>
                        <a:schemeClr val="accent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1100">
                          <a:latin typeface="微软雅黑" panose="020B0503020204020204" pitchFamily="34" charset="-122"/>
                          <a:ea typeface="微软雅黑" panose="020B0503020204020204" pitchFamily="34" charset="-122"/>
                        </a:rPr>
                        <a:t>qbr-xxx</a:t>
                      </a:r>
                      <a:endParaRPr lang="zh-CN" altLang="en-US" sz="1100" dirty="0">
                        <a:latin typeface="微软雅黑" panose="020B0503020204020204" pitchFamily="34" charset="-122"/>
                        <a:ea typeface="微软雅黑" panose="020B0503020204020204" pitchFamily="34" charset="-122"/>
                      </a:endParaRPr>
                    </a:p>
                  </p:txBody>
                </p:sp>
                <p:sp>
                  <p:nvSpPr>
                    <p:cNvPr id="125" name="矩形 124"/>
                    <p:cNvSpPr/>
                    <p:nvPr/>
                  </p:nvSpPr>
                  <p:spPr bwMode="auto">
                    <a:xfrm>
                      <a:off x="550810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26" name="矩形 125"/>
                    <p:cNvSpPr/>
                    <p:nvPr/>
                  </p:nvSpPr>
                  <p:spPr bwMode="auto">
                    <a:xfrm>
                      <a:off x="586814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27" name="矩形 126"/>
                    <p:cNvSpPr/>
                    <p:nvPr/>
                  </p:nvSpPr>
                  <p:spPr bwMode="auto">
                    <a:xfrm>
                      <a:off x="5436096" y="4653136"/>
                      <a:ext cx="648072" cy="216024"/>
                    </a:xfrm>
                    <a:prstGeom prst="rect">
                      <a:avLst/>
                    </a:prstGeom>
                    <a:solidFill>
                      <a:schemeClr val="accent2">
                        <a:lumMod val="50000"/>
                      </a:schemeClr>
                    </a:solidFill>
                    <a:ln>
                      <a:solidFill>
                        <a:srgbClr val="FFCC66">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fontAlgn="auto">
                        <a:spcBef>
                          <a:spcPts val="0"/>
                        </a:spcBef>
                        <a:spcAft>
                          <a:spcPts val="0"/>
                        </a:spcAft>
                        <a:buClr>
                          <a:srgbClr val="CC9900"/>
                        </a:buClr>
                        <a:defRPr/>
                      </a:pPr>
                      <a:r>
                        <a:rPr lang="en-US" altLang="zh-CN" sz="800" kern="0" dirty="0">
                          <a:solidFill>
                            <a:sysClr val="windowText" lastClr="000000"/>
                          </a:solidFill>
                          <a:latin typeface="微软雅黑" panose="020B0503020204020204" pitchFamily="34" charset="-122"/>
                          <a:ea typeface="微软雅黑" panose="020B0503020204020204" pitchFamily="34" charset="-122"/>
                        </a:rPr>
                        <a:t>bond</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cxnSp>
                  <p:nvCxnSpPr>
                    <p:cNvPr id="128" name="直接连接符 127"/>
                    <p:cNvCxnSpPr>
                      <a:stCxn id="120" idx="2"/>
                      <a:endCxn id="123" idx="0"/>
                    </p:cNvCxnSpPr>
                    <p:nvPr/>
                  </p:nvCxnSpPr>
                  <p:spPr>
                    <a:xfrm>
                      <a:off x="5724128" y="2204864"/>
                      <a:ext cx="0" cy="28803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3" idx="2"/>
                    </p:cNvCxnSpPr>
                    <p:nvPr/>
                  </p:nvCxnSpPr>
                  <p:spPr>
                    <a:xfrm>
                      <a:off x="5724128" y="2780928"/>
                      <a:ext cx="0" cy="28803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endCxn id="134" idx="0"/>
                    </p:cNvCxnSpPr>
                    <p:nvPr/>
                  </p:nvCxnSpPr>
                  <p:spPr>
                    <a:xfrm>
                      <a:off x="7596336" y="3429000"/>
                      <a:ext cx="0" cy="43204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bwMode="auto">
                    <a:xfrm>
                      <a:off x="6948264" y="3861048"/>
                      <a:ext cx="1296144" cy="36004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dirty="0">
                          <a:solidFill>
                            <a:srgbClr val="000000"/>
                          </a:solidFill>
                          <a:latin typeface="微软雅黑" panose="020B0503020204020204" pitchFamily="34" charset="-122"/>
                          <a:ea typeface="微软雅黑" panose="020B0503020204020204" pitchFamily="34" charset="-122"/>
                        </a:rPr>
                        <a:t>br-tun</a:t>
                      </a:r>
                    </a:p>
                  </p:txBody>
                </p:sp>
                <p:cxnSp>
                  <p:nvCxnSpPr>
                    <p:cNvPr id="135" name="直接连接符 134"/>
                    <p:cNvCxnSpPr/>
                    <p:nvPr/>
                  </p:nvCxnSpPr>
                  <p:spPr>
                    <a:xfrm>
                      <a:off x="5868144" y="4221088"/>
                      <a:ext cx="0" cy="43204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94015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25" idx="0"/>
                    </p:cNvCxnSpPr>
                    <p:nvPr/>
                  </p:nvCxnSpPr>
                  <p:spPr>
                    <a:xfrm>
                      <a:off x="558011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15" name="直接连接符 114"/>
                  <p:cNvCxnSpPr>
                    <a:stCxn id="125" idx="2"/>
                  </p:cNvCxnSpPr>
                  <p:nvPr/>
                </p:nvCxnSpPr>
                <p:spPr>
                  <a:xfrm>
                    <a:off x="558011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94015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3" name="矩形 142"/>
                <p:cNvSpPr/>
                <p:nvPr/>
              </p:nvSpPr>
              <p:spPr bwMode="auto">
                <a:xfrm>
                  <a:off x="1453427"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eth0</a:t>
                  </a:r>
                  <a:endParaRPr lang="zh-CN" altLang="en-US" sz="900" dirty="0">
                    <a:latin typeface="微软雅黑" panose="020B0503020204020204" pitchFamily="34" charset="-122"/>
                    <a:ea typeface="微软雅黑" panose="020B0503020204020204" pitchFamily="34" charset="-122"/>
                  </a:endParaRPr>
                </a:p>
              </p:txBody>
            </p:sp>
            <p:sp>
              <p:nvSpPr>
                <p:cNvPr id="144" name="矩形 143"/>
                <p:cNvSpPr/>
                <p:nvPr/>
              </p:nvSpPr>
              <p:spPr bwMode="auto">
                <a:xfrm>
                  <a:off x="2101499"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eth1</a:t>
                  </a:r>
                  <a:endParaRPr lang="zh-CN" altLang="en-US" sz="900" dirty="0">
                    <a:latin typeface="微软雅黑" panose="020B0503020204020204" pitchFamily="34" charset="-122"/>
                    <a:ea typeface="微软雅黑" panose="020B0503020204020204" pitchFamily="34" charset="-122"/>
                  </a:endParaRPr>
                </a:p>
              </p:txBody>
            </p:sp>
            <p:sp>
              <p:nvSpPr>
                <p:cNvPr id="145" name="矩形 144"/>
                <p:cNvSpPr/>
                <p:nvPr/>
              </p:nvSpPr>
              <p:spPr bwMode="auto">
                <a:xfrm>
                  <a:off x="7214067"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eth0</a:t>
                  </a:r>
                  <a:endParaRPr lang="zh-CN" altLang="en-US" sz="900" dirty="0">
                    <a:latin typeface="微软雅黑" panose="020B0503020204020204" pitchFamily="34" charset="-122"/>
                    <a:ea typeface="微软雅黑" panose="020B0503020204020204" pitchFamily="34" charset="-122"/>
                  </a:endParaRPr>
                </a:p>
              </p:txBody>
            </p:sp>
            <p:sp>
              <p:nvSpPr>
                <p:cNvPr id="146" name="矩形 145"/>
                <p:cNvSpPr/>
                <p:nvPr/>
              </p:nvSpPr>
              <p:spPr bwMode="auto">
                <a:xfrm>
                  <a:off x="7862139"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eth1</a:t>
                  </a:r>
                  <a:endParaRPr lang="zh-CN" altLang="en-US" sz="900" dirty="0">
                    <a:latin typeface="微软雅黑" panose="020B0503020204020204" pitchFamily="34" charset="-122"/>
                    <a:ea typeface="微软雅黑" panose="020B0503020204020204" pitchFamily="34" charset="-122"/>
                  </a:endParaRPr>
                </a:p>
              </p:txBody>
            </p:sp>
            <p:grpSp>
              <p:nvGrpSpPr>
                <p:cNvPr id="11" name="组合 88"/>
                <p:cNvGrpSpPr/>
                <p:nvPr/>
              </p:nvGrpSpPr>
              <p:grpSpPr>
                <a:xfrm>
                  <a:off x="2677563" y="2006631"/>
                  <a:ext cx="1944216" cy="593911"/>
                  <a:chOff x="4355976" y="2348880"/>
                  <a:chExt cx="1944216" cy="792088"/>
                </a:xfrm>
              </p:grpSpPr>
              <p:sp>
                <p:nvSpPr>
                  <p:cNvPr id="90" name="矩形 89"/>
                  <p:cNvSpPr/>
                  <p:nvPr/>
                </p:nvSpPr>
                <p:spPr>
                  <a:xfrm>
                    <a:off x="4355976" y="2348880"/>
                    <a:ext cx="1800200" cy="792088"/>
                  </a:xfrm>
                  <a:prstGeom prst="rect">
                    <a:avLst/>
                  </a:prstGeom>
                  <a:solidFill>
                    <a:schemeClr val="bg1">
                      <a:alpha val="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2" name="矩形 91"/>
                  <p:cNvSpPr/>
                  <p:nvPr/>
                </p:nvSpPr>
                <p:spPr bwMode="auto">
                  <a:xfrm>
                    <a:off x="4427984" y="2924944"/>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94" name="矩形 93"/>
                  <p:cNvSpPr/>
                  <p:nvPr/>
                </p:nvSpPr>
                <p:spPr bwMode="auto">
                  <a:xfrm>
                    <a:off x="5508104" y="2924944"/>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96" name="矩形 95"/>
                  <p:cNvSpPr/>
                  <p:nvPr/>
                </p:nvSpPr>
                <p:spPr bwMode="auto">
                  <a:xfrm>
                    <a:off x="4499992" y="2852936"/>
                    <a:ext cx="720080"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800">
                        <a:latin typeface="微软雅黑" panose="020B0503020204020204" pitchFamily="34" charset="-122"/>
                        <a:ea typeface="微软雅黑" panose="020B0503020204020204" pitchFamily="34" charset="-122"/>
                      </a:rPr>
                      <a:t>qr-xxx</a:t>
                    </a:r>
                    <a:endParaRPr lang="zh-CN" altLang="en-US" sz="800" dirty="0">
                      <a:latin typeface="微软雅黑" panose="020B0503020204020204" pitchFamily="34" charset="-122"/>
                      <a:ea typeface="微软雅黑" panose="020B0503020204020204" pitchFamily="34" charset="-122"/>
                    </a:endParaRPr>
                  </a:p>
                </p:txBody>
              </p:sp>
              <p:sp>
                <p:nvSpPr>
                  <p:cNvPr id="98" name="矩形 97"/>
                  <p:cNvSpPr/>
                  <p:nvPr/>
                </p:nvSpPr>
                <p:spPr bwMode="auto">
                  <a:xfrm>
                    <a:off x="5580112" y="2852936"/>
                    <a:ext cx="720080"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800">
                        <a:latin typeface="微软雅黑" panose="020B0503020204020204" pitchFamily="34" charset="-122"/>
                        <a:ea typeface="微软雅黑" panose="020B0503020204020204" pitchFamily="34" charset="-122"/>
                      </a:rPr>
                      <a:t>qr-yyy</a:t>
                    </a:r>
                    <a:endParaRPr lang="zh-CN" altLang="en-US" sz="800" dirty="0">
                      <a:latin typeface="微软雅黑" panose="020B0503020204020204" pitchFamily="34" charset="-122"/>
                      <a:ea typeface="微软雅黑" panose="020B0503020204020204" pitchFamily="34" charset="-122"/>
                    </a:endParaRPr>
                  </a:p>
                </p:txBody>
              </p:sp>
            </p:grpSp>
            <p:grpSp>
              <p:nvGrpSpPr>
                <p:cNvPr id="12" name="组合 101"/>
                <p:cNvGrpSpPr/>
                <p:nvPr/>
              </p:nvGrpSpPr>
              <p:grpSpPr>
                <a:xfrm>
                  <a:off x="5269851" y="2006631"/>
                  <a:ext cx="1944216" cy="593911"/>
                  <a:chOff x="4355976" y="2348880"/>
                  <a:chExt cx="1944216" cy="792088"/>
                </a:xfrm>
              </p:grpSpPr>
              <p:sp>
                <p:nvSpPr>
                  <p:cNvPr id="103" name="矩形 102"/>
                  <p:cNvSpPr/>
                  <p:nvPr/>
                </p:nvSpPr>
                <p:spPr>
                  <a:xfrm>
                    <a:off x="4355976" y="2348880"/>
                    <a:ext cx="1800200" cy="792088"/>
                  </a:xfrm>
                  <a:prstGeom prst="rect">
                    <a:avLst/>
                  </a:prstGeom>
                  <a:solidFill>
                    <a:schemeClr val="bg1">
                      <a:alpha val="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04" name="矩形 103"/>
                  <p:cNvSpPr/>
                  <p:nvPr/>
                </p:nvSpPr>
                <p:spPr bwMode="auto">
                  <a:xfrm>
                    <a:off x="4716016" y="2924944"/>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05" name="矩形 104"/>
                  <p:cNvSpPr/>
                  <p:nvPr/>
                </p:nvSpPr>
                <p:spPr bwMode="auto">
                  <a:xfrm>
                    <a:off x="5508104" y="2924944"/>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07" name="矩形 106"/>
                  <p:cNvSpPr/>
                  <p:nvPr/>
                </p:nvSpPr>
                <p:spPr bwMode="auto">
                  <a:xfrm>
                    <a:off x="4788024" y="2852936"/>
                    <a:ext cx="720080"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800">
                        <a:latin typeface="微软雅黑" panose="020B0503020204020204" pitchFamily="34" charset="-122"/>
                        <a:ea typeface="微软雅黑" panose="020B0503020204020204" pitchFamily="34" charset="-122"/>
                      </a:rPr>
                      <a:t>qr-xxx</a:t>
                    </a:r>
                    <a:endParaRPr lang="zh-CN" altLang="en-US" sz="800" dirty="0">
                      <a:latin typeface="微软雅黑" panose="020B0503020204020204" pitchFamily="34" charset="-122"/>
                      <a:ea typeface="微软雅黑" panose="020B0503020204020204" pitchFamily="34" charset="-122"/>
                    </a:endParaRPr>
                  </a:p>
                </p:txBody>
              </p:sp>
              <p:sp>
                <p:nvSpPr>
                  <p:cNvPr id="108" name="矩形 107"/>
                  <p:cNvSpPr/>
                  <p:nvPr/>
                </p:nvSpPr>
                <p:spPr bwMode="auto">
                  <a:xfrm>
                    <a:off x="5580112" y="2852936"/>
                    <a:ext cx="720080"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800">
                        <a:latin typeface="微软雅黑" panose="020B0503020204020204" pitchFamily="34" charset="-122"/>
                        <a:ea typeface="微软雅黑" panose="020B0503020204020204" pitchFamily="34" charset="-122"/>
                      </a:rPr>
                      <a:t>qr-yyy</a:t>
                    </a:r>
                    <a:endParaRPr lang="zh-CN" altLang="en-US" sz="800" dirty="0">
                      <a:latin typeface="微软雅黑" panose="020B0503020204020204" pitchFamily="34" charset="-122"/>
                      <a:ea typeface="微软雅黑" panose="020B0503020204020204" pitchFamily="34" charset="-122"/>
                    </a:endParaRPr>
                  </a:p>
                </p:txBody>
              </p:sp>
            </p:grpSp>
            <p:sp>
              <p:nvSpPr>
                <p:cNvPr id="113" name="矩形 112"/>
                <p:cNvSpPr/>
                <p:nvPr/>
              </p:nvSpPr>
              <p:spPr bwMode="auto">
                <a:xfrm>
                  <a:off x="3037603" y="2006631"/>
                  <a:ext cx="1440160"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a:latin typeface="微软雅黑" panose="020B0503020204020204" pitchFamily="34" charset="-122"/>
                      <a:ea typeface="微软雅黑" panose="020B0503020204020204" pitchFamily="34" charset="-122"/>
                    </a:rPr>
                    <a:t>qrouter namespace</a:t>
                  </a:r>
                  <a:endParaRPr lang="zh-CN" altLang="en-US" sz="900" dirty="0">
                    <a:latin typeface="微软雅黑" panose="020B0503020204020204" pitchFamily="34" charset="-122"/>
                    <a:ea typeface="微软雅黑" panose="020B0503020204020204" pitchFamily="34" charset="-122"/>
                  </a:endParaRPr>
                </a:p>
              </p:txBody>
            </p:sp>
            <p:sp>
              <p:nvSpPr>
                <p:cNvPr id="114" name="矩形 113"/>
                <p:cNvSpPr/>
                <p:nvPr/>
              </p:nvSpPr>
              <p:spPr bwMode="auto">
                <a:xfrm>
                  <a:off x="5629891" y="2006631"/>
                  <a:ext cx="1440160"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a:latin typeface="微软雅黑" panose="020B0503020204020204" pitchFamily="34" charset="-122"/>
                      <a:ea typeface="微软雅黑" panose="020B0503020204020204" pitchFamily="34" charset="-122"/>
                    </a:rPr>
                    <a:t>qrouter namespace</a:t>
                  </a:r>
                  <a:endParaRPr lang="zh-CN" altLang="en-US" sz="900" dirty="0">
                    <a:latin typeface="微软雅黑" panose="020B0503020204020204" pitchFamily="34" charset="-122"/>
                    <a:ea typeface="微软雅黑" panose="020B0503020204020204" pitchFamily="34" charset="-122"/>
                  </a:endParaRPr>
                </a:p>
              </p:txBody>
            </p:sp>
            <p:sp>
              <p:nvSpPr>
                <p:cNvPr id="156" name="椭圆 155"/>
                <p:cNvSpPr/>
                <p:nvPr/>
              </p:nvSpPr>
              <p:spPr bwMode="auto">
                <a:xfrm>
                  <a:off x="3109611" y="1511919"/>
                  <a:ext cx="1296144" cy="269960"/>
                </a:xfrm>
                <a:prstGeom prst="ellipse">
                  <a:avLst/>
                </a:prstGeom>
                <a:solidFill>
                  <a:schemeClr val="bg1">
                    <a:lumMod val="75000"/>
                  </a:schemeClr>
                </a:solidFill>
                <a:ln>
                  <a:solidFill>
                    <a:schemeClr val="tx1"/>
                  </a:solidFill>
                </a:ln>
                <a:effectLst/>
              </p:spPr>
              <p:txBody>
                <a:bodyPr vert="horz" wrap="square" lIns="83276" tIns="41638" rIns="83276" bIns="41638" numCol="1" rtlCol="0" anchor="ctr" anchorCtr="0" compatLnSpc="1">
                  <a:prstTxWarp prst="textNoShape">
                    <a:avLst/>
                  </a:prstTxWarp>
                </a:bodyPr>
                <a:lstStyle/>
                <a:p>
                  <a:pPr algn="ctr">
                    <a:buClr>
                      <a:srgbClr val="CC9900"/>
                    </a:buClr>
                  </a:pPr>
                  <a:r>
                    <a:rPr lang="en-US" altLang="zh-CN" sz="1200" dirty="0">
                      <a:latin typeface="微软雅黑" panose="020B0503020204020204" pitchFamily="34" charset="-122"/>
                      <a:ea typeface="微软雅黑" panose="020B0503020204020204" pitchFamily="34" charset="-122"/>
                    </a:rPr>
                    <a:t>l3-agent</a:t>
                  </a:r>
                  <a:endParaRPr lang="zh-CN" altLang="en-US" sz="1200" dirty="0">
                    <a:latin typeface="微软雅黑" panose="020B0503020204020204" pitchFamily="34" charset="-122"/>
                    <a:ea typeface="微软雅黑" panose="020B0503020204020204" pitchFamily="34" charset="-122"/>
                  </a:endParaRPr>
                </a:p>
              </p:txBody>
            </p:sp>
            <p:sp>
              <p:nvSpPr>
                <p:cNvPr id="159" name="椭圆 158"/>
                <p:cNvSpPr/>
                <p:nvPr/>
              </p:nvSpPr>
              <p:spPr bwMode="auto">
                <a:xfrm>
                  <a:off x="5269851" y="1504514"/>
                  <a:ext cx="1296144" cy="269960"/>
                </a:xfrm>
                <a:prstGeom prst="ellipse">
                  <a:avLst/>
                </a:prstGeom>
                <a:solidFill>
                  <a:schemeClr val="bg1">
                    <a:lumMod val="75000"/>
                  </a:schemeClr>
                </a:solidFill>
                <a:ln>
                  <a:solidFill>
                    <a:schemeClr val="tx1"/>
                  </a:solidFill>
                </a:ln>
                <a:effectLst/>
              </p:spPr>
              <p:txBody>
                <a:bodyPr vert="horz" wrap="square" lIns="83276" tIns="41638" rIns="83276" bIns="41638" numCol="1" rtlCol="0" anchor="ctr" anchorCtr="0" compatLnSpc="1">
                  <a:prstTxWarp prst="textNoShape">
                    <a:avLst/>
                  </a:prstTxWarp>
                </a:bodyPr>
                <a:lstStyle/>
                <a:p>
                  <a:pPr algn="ctr">
                    <a:buClr>
                      <a:srgbClr val="CC9900"/>
                    </a:buClr>
                  </a:pPr>
                  <a:r>
                    <a:rPr lang="en-US" altLang="zh-CN" sz="1200" dirty="0">
                      <a:latin typeface="微软雅黑" panose="020B0503020204020204" pitchFamily="34" charset="-122"/>
                      <a:ea typeface="微软雅黑" panose="020B0503020204020204" pitchFamily="34" charset="-122"/>
                    </a:rPr>
                    <a:t>l3-agent</a:t>
                  </a:r>
                  <a:endParaRPr lang="zh-CN" altLang="en-US" sz="1200" dirty="0">
                    <a:latin typeface="微软雅黑" panose="020B0503020204020204" pitchFamily="34" charset="-122"/>
                    <a:ea typeface="微软雅黑" panose="020B0503020204020204" pitchFamily="34" charset="-122"/>
                  </a:endParaRPr>
                </a:p>
              </p:txBody>
            </p:sp>
            <p:sp>
              <p:nvSpPr>
                <p:cNvPr id="174" name="矩形 173"/>
                <p:cNvSpPr/>
                <p:nvPr/>
              </p:nvSpPr>
              <p:spPr bwMode="auto">
                <a:xfrm>
                  <a:off x="1741459" y="4303190"/>
                  <a:ext cx="6264696" cy="323952"/>
                </a:xfrm>
                <a:prstGeom prst="rect">
                  <a:avLst/>
                </a:prstGeom>
                <a:solidFill>
                  <a:schemeClr val="accent3">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276" tIns="41638" rIns="83276" bIns="41638" numCol="1" rtlCol="0" anchor="ctr" anchorCtr="0" compatLnSpc="1">
                  <a:prstTxWarp prst="textNoShape">
                    <a:avLst/>
                  </a:prstTxWarp>
                </a:bodyPr>
                <a:lstStyle/>
                <a:p>
                  <a:pPr algn="ctr" defTabSz="832750">
                    <a:buClr>
                      <a:srgbClr val="CC9900"/>
                    </a:buClr>
                  </a:pPr>
                  <a:r>
                    <a:rPr lang="en-US" altLang="zh-CN" sz="1600" dirty="0">
                      <a:latin typeface="微软雅黑" panose="020B0503020204020204" pitchFamily="34" charset="-122"/>
                      <a:ea typeface="微软雅黑" panose="020B0503020204020204" pitchFamily="34" charset="-122"/>
                    </a:rPr>
                    <a:t>Data Network</a:t>
                  </a:r>
                </a:p>
              </p:txBody>
            </p:sp>
            <p:cxnSp>
              <p:nvCxnSpPr>
                <p:cNvPr id="142" name="直接箭头连接符 141"/>
                <p:cNvCxnSpPr>
                  <a:stCxn id="156" idx="4"/>
                  <a:endCxn id="113" idx="0"/>
                </p:cNvCxnSpPr>
                <p:nvPr/>
              </p:nvCxnSpPr>
              <p:spPr bwMode="auto">
                <a:xfrm>
                  <a:off x="3757683" y="1781879"/>
                  <a:ext cx="0" cy="224752"/>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50" name="直接箭头连接符 149"/>
                <p:cNvCxnSpPr>
                  <a:stCxn id="159" idx="4"/>
                </p:cNvCxnSpPr>
                <p:nvPr/>
              </p:nvCxnSpPr>
              <p:spPr bwMode="auto">
                <a:xfrm>
                  <a:off x="5917923" y="1774474"/>
                  <a:ext cx="0" cy="240347"/>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53" name="椭圆 152"/>
                <p:cNvSpPr/>
                <p:nvPr/>
              </p:nvSpPr>
              <p:spPr bwMode="auto">
                <a:xfrm>
                  <a:off x="3037603" y="3619422"/>
                  <a:ext cx="1512168" cy="323952"/>
                </a:xfrm>
                <a:prstGeom prst="ellipse">
                  <a:avLst/>
                </a:prstGeom>
                <a:solidFill>
                  <a:schemeClr val="bg1">
                    <a:lumMod val="75000"/>
                  </a:schemeClr>
                </a:solidFill>
                <a:ln>
                  <a:solidFill>
                    <a:schemeClr val="tx1"/>
                  </a:solidFill>
                </a:ln>
                <a:effectLst/>
              </p:spPr>
              <p:txBody>
                <a:bodyPr vert="horz" wrap="square" lIns="83276" tIns="41638" rIns="83276" bIns="41638" numCol="1" rtlCol="0" anchor="ctr" anchorCtr="0" compatLnSpc="1">
                  <a:prstTxWarp prst="textNoShape">
                    <a:avLst/>
                  </a:prstTxWarp>
                </a:bodyPr>
                <a:lstStyle/>
                <a:p>
                  <a:pPr algn="ctr" defTabSz="832750">
                    <a:buClr>
                      <a:srgbClr val="CC9900"/>
                    </a:buClr>
                  </a:pPr>
                  <a:r>
                    <a:rPr lang="en-US" altLang="zh-CN" sz="1200" dirty="0" err="1">
                      <a:latin typeface="微软雅黑" panose="020B0503020204020204" pitchFamily="34" charset="-122"/>
                      <a:ea typeface="微软雅黑" panose="020B0503020204020204" pitchFamily="34" charset="-122"/>
                    </a:rPr>
                    <a:t>ovs</a:t>
                  </a:r>
                  <a:r>
                    <a:rPr lang="en-US" altLang="zh-CN" sz="1200" dirty="0">
                      <a:latin typeface="微软雅黑" panose="020B0503020204020204" pitchFamily="34" charset="-122"/>
                      <a:ea typeface="微软雅黑" panose="020B0503020204020204" pitchFamily="34" charset="-122"/>
                    </a:rPr>
                    <a:t>-agent</a:t>
                  </a:r>
                  <a:endParaRPr lang="zh-CN" altLang="en-US" sz="1200" dirty="0">
                    <a:latin typeface="微软雅黑" panose="020B0503020204020204" pitchFamily="34" charset="-122"/>
                    <a:ea typeface="微软雅黑" panose="020B0503020204020204" pitchFamily="34" charset="-122"/>
                  </a:endParaRPr>
                </a:p>
              </p:txBody>
            </p:sp>
            <p:sp>
              <p:nvSpPr>
                <p:cNvPr id="154" name="椭圆 153"/>
                <p:cNvSpPr/>
                <p:nvPr/>
              </p:nvSpPr>
              <p:spPr bwMode="auto">
                <a:xfrm>
                  <a:off x="5197843" y="3619422"/>
                  <a:ext cx="1512168" cy="323952"/>
                </a:xfrm>
                <a:prstGeom prst="ellipse">
                  <a:avLst/>
                </a:prstGeom>
                <a:solidFill>
                  <a:schemeClr val="bg1">
                    <a:lumMod val="75000"/>
                  </a:schemeClr>
                </a:solidFill>
                <a:ln>
                  <a:solidFill>
                    <a:schemeClr val="tx1"/>
                  </a:solidFill>
                </a:ln>
                <a:effectLst/>
              </p:spPr>
              <p:txBody>
                <a:bodyPr vert="horz" wrap="square" lIns="83276" tIns="41638" rIns="83276" bIns="41638" numCol="1" rtlCol="0" anchor="ctr" anchorCtr="0" compatLnSpc="1">
                  <a:prstTxWarp prst="textNoShape">
                    <a:avLst/>
                  </a:prstTxWarp>
                </a:bodyPr>
                <a:lstStyle/>
                <a:p>
                  <a:pPr algn="ctr" defTabSz="832750">
                    <a:buClr>
                      <a:srgbClr val="CC9900"/>
                    </a:buClr>
                  </a:pPr>
                  <a:r>
                    <a:rPr lang="en-US" altLang="zh-CN" sz="1200" dirty="0" err="1">
                      <a:latin typeface="微软雅黑" panose="020B0503020204020204" pitchFamily="34" charset="-122"/>
                      <a:ea typeface="微软雅黑" panose="020B0503020204020204" pitchFamily="34" charset="-122"/>
                    </a:rPr>
                    <a:t>ovs</a:t>
                  </a:r>
                  <a:r>
                    <a:rPr lang="en-US" altLang="zh-CN" sz="1200" dirty="0">
                      <a:latin typeface="微软雅黑" panose="020B0503020204020204" pitchFamily="34" charset="-122"/>
                      <a:ea typeface="微软雅黑" panose="020B0503020204020204" pitchFamily="34" charset="-122"/>
                    </a:rPr>
                    <a:t>-agent</a:t>
                  </a:r>
                  <a:endParaRPr lang="zh-CN" altLang="en-US" sz="1200" dirty="0">
                    <a:latin typeface="微软雅黑" panose="020B0503020204020204" pitchFamily="34" charset="-122"/>
                    <a:ea typeface="微软雅黑" panose="020B0503020204020204" pitchFamily="34" charset="-122"/>
                  </a:endParaRPr>
                </a:p>
              </p:txBody>
            </p:sp>
            <p:cxnSp>
              <p:nvCxnSpPr>
                <p:cNvPr id="163" name="直接箭头连接符 162"/>
                <p:cNvCxnSpPr>
                  <a:stCxn id="153" idx="0"/>
                  <a:endCxn id="121" idx="2"/>
                </p:cNvCxnSpPr>
                <p:nvPr/>
              </p:nvCxnSpPr>
              <p:spPr bwMode="auto">
                <a:xfrm flipH="1" flipV="1">
                  <a:off x="2893587" y="2816510"/>
                  <a:ext cx="900100" cy="802913"/>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9" name="直接箭头连接符 168"/>
                <p:cNvCxnSpPr>
                  <a:stCxn id="153" idx="0"/>
                  <a:endCxn id="134" idx="2"/>
                </p:cNvCxnSpPr>
                <p:nvPr/>
              </p:nvCxnSpPr>
              <p:spPr bwMode="auto">
                <a:xfrm flipV="1">
                  <a:off x="3793687" y="3410421"/>
                  <a:ext cx="36004" cy="209001"/>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73" name="直接箭头连接符 172"/>
                <p:cNvCxnSpPr>
                  <a:stCxn id="154" idx="0"/>
                  <a:endCxn id="22" idx="2"/>
                </p:cNvCxnSpPr>
                <p:nvPr/>
              </p:nvCxnSpPr>
              <p:spPr bwMode="auto">
                <a:xfrm flipH="1" flipV="1">
                  <a:off x="5845916" y="3410421"/>
                  <a:ext cx="108012" cy="209001"/>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0" name="直接箭头连接符 179"/>
                <p:cNvCxnSpPr>
                  <a:stCxn id="154" idx="0"/>
                  <a:endCxn id="18" idx="2"/>
                </p:cNvCxnSpPr>
                <p:nvPr/>
              </p:nvCxnSpPr>
              <p:spPr bwMode="auto">
                <a:xfrm flipV="1">
                  <a:off x="5953927" y="2816510"/>
                  <a:ext cx="828093" cy="802913"/>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7" name="圆角矩形 86"/>
                <p:cNvSpPr/>
                <p:nvPr/>
              </p:nvSpPr>
              <p:spPr bwMode="auto">
                <a:xfrm>
                  <a:off x="1222531" y="2417996"/>
                  <a:ext cx="3384375" cy="1072872"/>
                </a:xfrm>
                <a:prstGeom prst="roundRect">
                  <a:avLst/>
                </a:prstGeom>
                <a:noFill/>
                <a:ln w="19050">
                  <a:solidFill>
                    <a:schemeClr val="tx1"/>
                  </a:solidFill>
                  <a:prstDash val="lg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276" tIns="41638" rIns="83276" bIns="41638" numCol="1" rtlCol="0" anchor="ctr" anchorCtr="0" compatLnSpc="1">
                  <a:prstTxWarp prst="textNoShape">
                    <a:avLst/>
                  </a:prstTxWarp>
                </a:bodyPr>
                <a:lstStyle/>
                <a:p>
                  <a:pPr algn="ctr" defTabSz="832750">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88" name="圆角矩形 87"/>
                <p:cNvSpPr/>
                <p:nvPr/>
              </p:nvSpPr>
              <p:spPr bwMode="auto">
                <a:xfrm>
                  <a:off x="5088947" y="2406000"/>
                  <a:ext cx="3384375" cy="1072872"/>
                </a:xfrm>
                <a:prstGeom prst="roundRect">
                  <a:avLst/>
                </a:prstGeom>
                <a:noFill/>
                <a:ln w="19050">
                  <a:solidFill>
                    <a:schemeClr val="tx1"/>
                  </a:solidFill>
                  <a:prstDash val="lg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276" tIns="41638" rIns="83276" bIns="41638" numCol="1" rtlCol="0" anchor="ctr" anchorCtr="0" compatLnSpc="1">
                  <a:prstTxWarp prst="textNoShape">
                    <a:avLst/>
                  </a:prstTxWarp>
                </a:bodyPr>
                <a:lstStyle/>
                <a:p>
                  <a:pPr algn="ctr" defTabSz="832750">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cxnSp>
              <p:nvCxnSpPr>
                <p:cNvPr id="89" name="直接连接符 88" descr="VxLAN流量"/>
                <p:cNvCxnSpPr/>
                <p:nvPr/>
              </p:nvCxnSpPr>
              <p:spPr bwMode="auto">
                <a:xfrm flipV="1">
                  <a:off x="423513" y="2816510"/>
                  <a:ext cx="549926" cy="1"/>
                </a:xfrm>
                <a:prstGeom prst="line">
                  <a:avLst/>
                </a:prstGeom>
                <a:noFill/>
                <a:ln w="19050" cap="flat" cmpd="sng" algn="ctr">
                  <a:solidFill>
                    <a:srgbClr val="00B0F0"/>
                  </a:solidFill>
                  <a:prstDash val="solid"/>
                  <a:round/>
                  <a:headEnd type="none" w="med" len="med"/>
                  <a:tailEnd type="none" w="med" len="med"/>
                </a:ln>
                <a:effectLst/>
              </p:spPr>
            </p:cxnSp>
            <p:sp>
              <p:nvSpPr>
                <p:cNvPr id="95" name="矩形 94"/>
                <p:cNvSpPr/>
                <p:nvPr/>
              </p:nvSpPr>
              <p:spPr bwMode="auto">
                <a:xfrm>
                  <a:off x="323528" y="2650536"/>
                  <a:ext cx="75557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700" dirty="0">
                      <a:solidFill>
                        <a:srgbClr val="00B0F0"/>
                      </a:solidFill>
                      <a:latin typeface="微软雅黑" panose="020B0503020204020204" pitchFamily="34" charset="-122"/>
                      <a:ea typeface="微软雅黑" panose="020B0503020204020204" pitchFamily="34" charset="-122"/>
                    </a:rPr>
                    <a:t>VLAN</a:t>
                  </a:r>
                  <a:r>
                    <a:rPr lang="zh-CN" altLang="en-US" sz="700" dirty="0">
                      <a:solidFill>
                        <a:srgbClr val="00B0F0"/>
                      </a:solidFill>
                      <a:latin typeface="微软雅黑" panose="020B0503020204020204" pitchFamily="34" charset="-122"/>
                      <a:ea typeface="微软雅黑" panose="020B0503020204020204" pitchFamily="34" charset="-122"/>
                    </a:rPr>
                    <a:t> </a:t>
                  </a:r>
                  <a:r>
                    <a:rPr lang="en-US" altLang="zh-CN" sz="700" dirty="0">
                      <a:solidFill>
                        <a:srgbClr val="00B0F0"/>
                      </a:solidFill>
                      <a:latin typeface="微软雅黑" panose="020B0503020204020204" pitchFamily="34" charset="-122"/>
                      <a:ea typeface="微软雅黑" panose="020B0503020204020204" pitchFamily="34" charset="-122"/>
                    </a:rPr>
                    <a:t>Traffic</a:t>
                  </a:r>
                  <a:endParaRPr lang="zh-CN" altLang="en-US" sz="700" dirty="0">
                    <a:solidFill>
                      <a:srgbClr val="00B0F0"/>
                    </a:solidFill>
                    <a:latin typeface="微软雅黑" panose="020B0503020204020204" pitchFamily="34" charset="-122"/>
                    <a:ea typeface="微软雅黑" panose="020B0503020204020204" pitchFamily="34" charset="-122"/>
                  </a:endParaRPr>
                </a:p>
              </p:txBody>
            </p:sp>
            <p:cxnSp>
              <p:nvCxnSpPr>
                <p:cNvPr id="99" name="直接连接符 98" descr="VxLAN流量"/>
                <p:cNvCxnSpPr/>
                <p:nvPr/>
              </p:nvCxnSpPr>
              <p:spPr bwMode="auto">
                <a:xfrm flipV="1">
                  <a:off x="423513" y="3016483"/>
                  <a:ext cx="549926" cy="1"/>
                </a:xfrm>
                <a:prstGeom prst="line">
                  <a:avLst/>
                </a:prstGeom>
                <a:noFill/>
                <a:ln w="19050" cap="flat" cmpd="sng" algn="ctr">
                  <a:solidFill>
                    <a:srgbClr val="0000FF"/>
                  </a:solidFill>
                  <a:prstDash val="solid"/>
                  <a:round/>
                  <a:headEnd type="none" w="med" len="med"/>
                  <a:tailEnd type="none" w="med" len="med"/>
                </a:ln>
                <a:effectLst/>
              </p:spPr>
            </p:cxnSp>
            <p:sp>
              <p:nvSpPr>
                <p:cNvPr id="100" name="矩形 99"/>
                <p:cNvSpPr/>
                <p:nvPr/>
              </p:nvSpPr>
              <p:spPr bwMode="auto">
                <a:xfrm>
                  <a:off x="323528" y="2850509"/>
                  <a:ext cx="75557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700" dirty="0" err="1">
                      <a:solidFill>
                        <a:srgbClr val="0000FF"/>
                      </a:solidFill>
                      <a:latin typeface="微软雅黑" panose="020B0503020204020204" pitchFamily="34" charset="-122"/>
                      <a:ea typeface="微软雅黑" panose="020B0503020204020204" pitchFamily="34" charset="-122"/>
                    </a:rPr>
                    <a:t>VxLAN</a:t>
                  </a:r>
                  <a:r>
                    <a:rPr lang="zh-CN" altLang="en-US" sz="700" dirty="0">
                      <a:solidFill>
                        <a:srgbClr val="0000FF"/>
                      </a:solidFill>
                      <a:latin typeface="微软雅黑" panose="020B0503020204020204" pitchFamily="34" charset="-122"/>
                      <a:ea typeface="微软雅黑" panose="020B0503020204020204" pitchFamily="34" charset="-122"/>
                    </a:rPr>
                    <a:t> </a:t>
                  </a:r>
                  <a:r>
                    <a:rPr lang="en-US" altLang="zh-CN" sz="700" dirty="0">
                      <a:solidFill>
                        <a:srgbClr val="0000FF"/>
                      </a:solidFill>
                      <a:latin typeface="微软雅黑" panose="020B0503020204020204" pitchFamily="34" charset="-122"/>
                      <a:ea typeface="微软雅黑" panose="020B0503020204020204" pitchFamily="34" charset="-122"/>
                    </a:rPr>
                    <a:t>Traffic</a:t>
                  </a:r>
                  <a:endParaRPr lang="zh-CN" altLang="en-US" sz="700" dirty="0">
                    <a:solidFill>
                      <a:srgbClr val="0000FF"/>
                    </a:solidFill>
                    <a:latin typeface="微软雅黑" panose="020B0503020204020204" pitchFamily="34" charset="-122"/>
                    <a:ea typeface="微软雅黑" panose="020B0503020204020204" pitchFamily="34" charset="-122"/>
                  </a:endParaRPr>
                </a:p>
              </p:txBody>
            </p:sp>
            <p:cxnSp>
              <p:nvCxnSpPr>
                <p:cNvPr id="39" name="直接连接符 38"/>
                <p:cNvCxnSpPr>
                  <a:stCxn id="120" idx="2"/>
                </p:cNvCxnSpPr>
                <p:nvPr/>
              </p:nvCxnSpPr>
              <p:spPr bwMode="auto">
                <a:xfrm>
                  <a:off x="1957483" y="1898648"/>
                  <a:ext cx="0" cy="751888"/>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bwMode="auto">
                <a:xfrm>
                  <a:off x="1957483" y="2650536"/>
                  <a:ext cx="864096"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bwMode="auto">
                <a:xfrm flipV="1">
                  <a:off x="2821579" y="2222599"/>
                  <a:ext cx="0" cy="427937"/>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bwMode="auto">
                <a:xfrm>
                  <a:off x="2821579" y="2222599"/>
                  <a:ext cx="1080120"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bwMode="auto">
                <a:xfrm>
                  <a:off x="3901699" y="2222599"/>
                  <a:ext cx="0" cy="1018879"/>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bwMode="auto">
                <a:xfrm flipH="1">
                  <a:off x="3347864" y="3241478"/>
                  <a:ext cx="553835" cy="0"/>
                </a:xfrm>
                <a:prstGeom prst="line">
                  <a:avLst/>
                </a:prstGeom>
                <a:ln w="28575" cap="flat" cmpd="sng" algn="ctr">
                  <a:solidFill>
                    <a:srgbClr val="00B0F0"/>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bwMode="auto">
                <a:xfrm flipH="1">
                  <a:off x="2101669" y="3241477"/>
                  <a:ext cx="1246365" cy="0"/>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bwMode="auto">
                <a:xfrm>
                  <a:off x="2101499" y="3223196"/>
                  <a:ext cx="0" cy="1224010"/>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bwMode="auto">
                <a:xfrm>
                  <a:off x="2101499" y="4447206"/>
                  <a:ext cx="5616624" cy="0"/>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bwMode="auto">
                <a:xfrm flipV="1">
                  <a:off x="7718123" y="3275442"/>
                  <a:ext cx="0" cy="1171764"/>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bwMode="auto">
                <a:xfrm flipH="1">
                  <a:off x="6156176" y="3279672"/>
                  <a:ext cx="1561947" cy="0"/>
                </a:xfrm>
                <a:prstGeom prst="line">
                  <a:avLst/>
                </a:prstGeom>
                <a:ln w="28575" cap="flat" cmpd="sng" algn="ctr">
                  <a:solidFill>
                    <a:srgbClr val="0000FF"/>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bwMode="auto">
                <a:xfrm flipH="1">
                  <a:off x="5773907" y="3275442"/>
                  <a:ext cx="382269"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bwMode="auto">
                <a:xfrm flipV="1">
                  <a:off x="5773907" y="2650536"/>
                  <a:ext cx="0" cy="644935"/>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bwMode="auto">
                <a:xfrm>
                  <a:off x="5773907" y="2650536"/>
                  <a:ext cx="1944216"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bwMode="auto">
                <a:xfrm flipV="1">
                  <a:off x="7718123" y="1898648"/>
                  <a:ext cx="0" cy="751888"/>
                </a:xfrm>
                <a:prstGeom prst="line">
                  <a:avLst/>
                </a:prstGeom>
                <a:ln w="28575" cap="flat" cmpd="sng" algn="ctr">
                  <a:solidFill>
                    <a:srgbClr val="00B0F0"/>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57" name="矩形 156"/>
                <p:cNvSpPr/>
                <p:nvPr/>
              </p:nvSpPr>
              <p:spPr bwMode="auto">
                <a:xfrm>
                  <a:off x="157283" y="1415090"/>
                  <a:ext cx="864096" cy="215968"/>
                </a:xfrm>
                <a:prstGeom prst="rect">
                  <a:avLst/>
                </a:prstGeom>
                <a:solidFill>
                  <a:srgbClr val="FFFF00"/>
                </a:solidFill>
                <a:ln>
                  <a:solidFill>
                    <a:schemeClr val="accent1">
                      <a:lumMod val="75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a:latin typeface="微软雅黑" panose="020B0503020204020204" pitchFamily="34" charset="-122"/>
                      <a:ea typeface="微软雅黑" panose="020B0503020204020204" pitchFamily="34" charset="-122"/>
                    </a:rPr>
                    <a:t>linux bridge</a:t>
                  </a:r>
                  <a:endParaRPr lang="zh-CN" altLang="en-US" sz="900" dirty="0">
                    <a:latin typeface="微软雅黑" panose="020B0503020204020204" pitchFamily="34" charset="-122"/>
                    <a:ea typeface="微软雅黑" panose="020B0503020204020204" pitchFamily="34" charset="-122"/>
                  </a:endParaRPr>
                </a:p>
              </p:txBody>
            </p:sp>
            <p:sp>
              <p:nvSpPr>
                <p:cNvPr id="158" name="矩形 157"/>
                <p:cNvSpPr/>
                <p:nvPr/>
              </p:nvSpPr>
              <p:spPr bwMode="auto">
                <a:xfrm>
                  <a:off x="157283" y="1739856"/>
                  <a:ext cx="864096" cy="266775"/>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900" kern="0">
                      <a:solidFill>
                        <a:srgbClr val="000000"/>
                      </a:solidFill>
                      <a:latin typeface="微软雅黑" panose="020B0503020204020204" pitchFamily="34" charset="-122"/>
                      <a:ea typeface="微软雅黑" panose="020B0503020204020204" pitchFamily="34" charset="-122"/>
                    </a:rPr>
                    <a:t>ovs bridge</a:t>
                  </a:r>
                  <a:endParaRPr lang="en-US" altLang="zh-CN" sz="900" kern="0" dirty="0">
                    <a:solidFill>
                      <a:srgbClr val="000000"/>
                    </a:solidFill>
                    <a:latin typeface="微软雅黑" panose="020B0503020204020204" pitchFamily="34" charset="-122"/>
                    <a:ea typeface="微软雅黑" panose="020B0503020204020204" pitchFamily="34" charset="-122"/>
                  </a:endParaRPr>
                </a:p>
              </p:txBody>
            </p:sp>
          </p:grpSp>
          <p:cxnSp>
            <p:nvCxnSpPr>
              <p:cNvPr id="106" name="直接箭头连接符 141">
                <a:extLst>
                  <a:ext uri="{FF2B5EF4-FFF2-40B4-BE49-F238E27FC236}">
                    <a16:creationId xmlns:a16="http://schemas.microsoft.com/office/drawing/2014/main" id="{BE72CDEB-7A0F-43DB-9578-47FFA69D4CC2}"/>
                  </a:ext>
                </a:extLst>
              </p:cNvPr>
              <p:cNvCxnSpPr/>
              <p:nvPr/>
            </p:nvCxnSpPr>
            <p:spPr bwMode="auto">
              <a:xfrm>
                <a:off x="2128057" y="2010463"/>
                <a:ext cx="520802" cy="0"/>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4" name="矩形 94">
                <a:extLst>
                  <a:ext uri="{FF2B5EF4-FFF2-40B4-BE49-F238E27FC236}">
                    <a16:creationId xmlns:a16="http://schemas.microsoft.com/office/drawing/2014/main" id="{6F77D1B5-DFAD-4397-8358-42C13A83CB1D}"/>
                  </a:ext>
                </a:extLst>
              </p:cNvPr>
              <p:cNvSpPr/>
              <p:nvPr/>
            </p:nvSpPr>
            <p:spPr bwMode="auto">
              <a:xfrm>
                <a:off x="2016415" y="1798954"/>
                <a:ext cx="718809" cy="19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700" dirty="0">
                    <a:latin typeface="微软雅黑" panose="020B0503020204020204" pitchFamily="34" charset="-122"/>
                    <a:ea typeface="微软雅黑" panose="020B0503020204020204" pitchFamily="34" charset="-122"/>
                  </a:rPr>
                  <a:t>Control Message</a:t>
                </a:r>
                <a:endParaRPr lang="zh-CN" altLang="en-US" sz="700" dirty="0">
                  <a:latin typeface="微软雅黑" panose="020B0503020204020204" pitchFamily="34" charset="-122"/>
                  <a:ea typeface="微软雅黑" panose="020B0503020204020204" pitchFamily="34" charset="-122"/>
                </a:endParaRPr>
              </a:p>
            </p:txBody>
          </p:sp>
        </p:grpSp>
        <p:sp>
          <p:nvSpPr>
            <p:cNvPr id="3" name="矩形 18">
              <a:extLst>
                <a:ext uri="{FF2B5EF4-FFF2-40B4-BE49-F238E27FC236}">
                  <a16:creationId xmlns:a16="http://schemas.microsoft.com/office/drawing/2014/main" id="{5CF43090-1540-4E31-ADEE-7FC910EE9F23}"/>
                </a:ext>
              </a:extLst>
            </p:cNvPr>
            <p:cNvSpPr/>
            <p:nvPr/>
          </p:nvSpPr>
          <p:spPr bwMode="auto">
            <a:xfrm>
              <a:off x="8585811" y="1057112"/>
              <a:ext cx="959056" cy="341140"/>
            </a:xfrm>
            <a:prstGeom prst="rect">
              <a:avLst/>
            </a:prstGeom>
            <a:solidFill>
              <a:srgbClr val="FFB7D6"/>
            </a:solidFill>
            <a:ln>
              <a:solidFill>
                <a:schemeClr val="accent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1600" dirty="0">
                  <a:latin typeface="微软雅黑" panose="020B0503020204020204" pitchFamily="34" charset="-122"/>
                  <a:ea typeface="微软雅黑" panose="020B0503020204020204" pitchFamily="34" charset="-122"/>
                </a:rPr>
                <a:t>vm2</a:t>
              </a:r>
              <a:endParaRPr lang="zh-CN" altLang="en-US" sz="1600" dirty="0">
                <a:latin typeface="微软雅黑" panose="020B0503020204020204" pitchFamily="34" charset="-122"/>
                <a:ea typeface="微软雅黑" panose="020B0503020204020204" pitchFamily="34" charset="-122"/>
              </a:endParaRPr>
            </a:p>
          </p:txBody>
        </p:sp>
      </p:grpSp>
      <p:sp>
        <p:nvSpPr>
          <p:cNvPr id="110" name="Title 1">
            <a:extLst>
              <a:ext uri="{FF2B5EF4-FFF2-40B4-BE49-F238E27FC236}">
                <a16:creationId xmlns:a16="http://schemas.microsoft.com/office/drawing/2014/main" id="{2E205BFA-4DC2-48A2-A60A-CA643758B746}"/>
              </a:ext>
            </a:extLst>
          </p:cNvPr>
          <p:cNvSpPr txBox="1">
            <a:spLocks/>
          </p:cNvSpPr>
          <p:nvPr/>
        </p:nvSpPr>
        <p:spPr>
          <a:xfrm>
            <a:off x="838200" y="365126"/>
            <a:ext cx="10515600" cy="48552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u="sng" kern="1200" baseline="0">
                <a:solidFill>
                  <a:schemeClr val="tx2"/>
                </a:solidFill>
                <a:uFill>
                  <a:solidFill>
                    <a:schemeClr val="accent1"/>
                  </a:solidFill>
                </a:uFill>
                <a:latin typeface="+mj-lt"/>
                <a:ea typeface="+mj-ea"/>
                <a:cs typeface="+mj-cs"/>
              </a:defRPr>
            </a:lvl1pPr>
          </a:lstStyle>
          <a:p>
            <a:r>
              <a:rPr lang="en-US" sz="3200" b="1" u="none" dirty="0">
                <a:solidFill>
                  <a:srgbClr val="960000"/>
                </a:solidFill>
              </a:rPr>
              <a:t>Neutron DVR</a:t>
            </a:r>
          </a:p>
        </p:txBody>
      </p:sp>
    </p:spTree>
    <p:extLst>
      <p:ext uri="{BB962C8B-B14F-4D97-AF65-F5344CB8AC3E}">
        <p14:creationId xmlns:p14="http://schemas.microsoft.com/office/powerpoint/2010/main" val="3715058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A0117F2-81FD-432C-A817-4CF7C1C1F738}"/>
              </a:ext>
            </a:extLst>
          </p:cNvPr>
          <p:cNvSpPr>
            <a:spLocks noGrp="1"/>
          </p:cNvSpPr>
          <p:nvPr>
            <p:ph type="title"/>
          </p:nvPr>
        </p:nvSpPr>
        <p:spPr>
          <a:xfrm>
            <a:off x="838200" y="365126"/>
            <a:ext cx="10515600" cy="473086"/>
          </a:xfrm>
        </p:spPr>
        <p:txBody>
          <a:bodyPr>
            <a:normAutofit fontScale="90000"/>
          </a:bodyPr>
          <a:lstStyle/>
          <a:p>
            <a:r>
              <a:rPr lang="en-US" sz="3200" b="1" u="none" dirty="0" err="1">
                <a:solidFill>
                  <a:srgbClr val="960000"/>
                </a:solidFill>
              </a:rPr>
              <a:t>Alcor</a:t>
            </a:r>
            <a:r>
              <a:rPr lang="en-US" sz="3200" b="1" u="none" dirty="0">
                <a:solidFill>
                  <a:srgbClr val="960000"/>
                </a:solidFill>
              </a:rPr>
              <a:t> Distributed Router</a:t>
            </a:r>
          </a:p>
        </p:txBody>
      </p:sp>
      <p:pic>
        <p:nvPicPr>
          <p:cNvPr id="13" name="Picture 12" descr="A screenshot of text&#10;&#10;Description automatically generated">
            <a:extLst>
              <a:ext uri="{FF2B5EF4-FFF2-40B4-BE49-F238E27FC236}">
                <a16:creationId xmlns:a16="http://schemas.microsoft.com/office/drawing/2014/main" id="{2AB91510-328A-4E46-803E-B244DCCE9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962" y="4424871"/>
            <a:ext cx="2928620" cy="2196465"/>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A406F9ED-68A5-4D70-B8FD-59CEA8EC669B}"/>
              </a:ext>
            </a:extLst>
          </p:cNvPr>
          <p:cNvGrpSpPr/>
          <p:nvPr/>
        </p:nvGrpSpPr>
        <p:grpSpPr>
          <a:xfrm>
            <a:off x="1561936" y="980024"/>
            <a:ext cx="8460757" cy="3318394"/>
            <a:chOff x="1872418" y="755823"/>
            <a:chExt cx="8014969" cy="3105227"/>
          </a:xfrm>
        </p:grpSpPr>
        <p:cxnSp>
          <p:nvCxnSpPr>
            <p:cNvPr id="131" name="直接箭头连接符 141">
              <a:extLst>
                <a:ext uri="{FF2B5EF4-FFF2-40B4-BE49-F238E27FC236}">
                  <a16:creationId xmlns:a16="http://schemas.microsoft.com/office/drawing/2014/main" id="{40E9BEF6-7EB3-4374-9328-6165A7008385}"/>
                </a:ext>
              </a:extLst>
            </p:cNvPr>
            <p:cNvCxnSpPr/>
            <p:nvPr/>
          </p:nvCxnSpPr>
          <p:spPr bwMode="auto">
            <a:xfrm>
              <a:off x="2128057" y="2010463"/>
              <a:ext cx="520802" cy="0"/>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ACC023B3-FFE0-43CC-B117-FF4E7F2D5706}"/>
                </a:ext>
              </a:extLst>
            </p:cNvPr>
            <p:cNvGrpSpPr/>
            <p:nvPr/>
          </p:nvGrpSpPr>
          <p:grpSpPr>
            <a:xfrm>
              <a:off x="1872418" y="755823"/>
              <a:ext cx="8014969" cy="3105227"/>
              <a:chOff x="1872418" y="755823"/>
              <a:chExt cx="8014969" cy="3105227"/>
            </a:xfrm>
          </p:grpSpPr>
          <p:grpSp>
            <p:nvGrpSpPr>
              <p:cNvPr id="130" name="组合 129"/>
              <p:cNvGrpSpPr/>
              <p:nvPr/>
            </p:nvGrpSpPr>
            <p:grpSpPr>
              <a:xfrm>
                <a:off x="1872418" y="755823"/>
                <a:ext cx="8014969" cy="3105227"/>
                <a:chOff x="157283" y="1186911"/>
                <a:chExt cx="8424936" cy="3440231"/>
              </a:xfrm>
            </p:grpSpPr>
            <p:sp>
              <p:nvSpPr>
                <p:cNvPr id="6" name="Text Box 9"/>
                <p:cNvSpPr txBox="1">
                  <a:spLocks noChangeArrowheads="1"/>
                </p:cNvSpPr>
                <p:nvPr/>
              </p:nvSpPr>
              <p:spPr bwMode="gray">
                <a:xfrm>
                  <a:off x="1669451" y="1355854"/>
                  <a:ext cx="1882775" cy="375079"/>
                </a:xfrm>
                <a:prstGeom prst="rect">
                  <a:avLst/>
                </a:prstGeom>
                <a:noFill/>
                <a:ln w="9525" algn="ctr">
                  <a:noFill/>
                  <a:miter lim="800000"/>
                  <a:headEnd/>
                  <a:tailEnd/>
                </a:ln>
              </p:spPr>
              <p:txBody>
                <a:bodyPr anchor="ctr">
                  <a:spAutoFit/>
                </a:bodyPr>
                <a:lstStyle/>
                <a:p>
                  <a:pPr algn="ctr">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cs typeface="Arial" charset="0"/>
                    </a:rPr>
                    <a:t>Compute node</a:t>
                  </a:r>
                </a:p>
              </p:txBody>
            </p:sp>
            <p:sp>
              <p:nvSpPr>
                <p:cNvPr id="9" name="矩形 8"/>
                <p:cNvSpPr/>
                <p:nvPr/>
              </p:nvSpPr>
              <p:spPr bwMode="auto">
                <a:xfrm>
                  <a:off x="4981819" y="1196752"/>
                  <a:ext cx="3600400" cy="2915565"/>
                </a:xfrm>
                <a:prstGeom prst="rect">
                  <a:avLst/>
                </a:prstGeom>
                <a:solidFill>
                  <a:schemeClr val="accent3">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gray">
                <a:xfrm>
                  <a:off x="5835348" y="1186912"/>
                  <a:ext cx="1882775" cy="375079"/>
                </a:xfrm>
                <a:prstGeom prst="rect">
                  <a:avLst/>
                </a:prstGeom>
                <a:noFill/>
                <a:ln w="9525" algn="ctr">
                  <a:noFill/>
                  <a:miter lim="800000"/>
                  <a:headEnd/>
                  <a:tailEnd/>
                </a:ln>
              </p:spPr>
              <p:txBody>
                <a:bodyPr anchor="ctr">
                  <a:spAutoFit/>
                </a:bodyPr>
                <a:lstStyle/>
                <a:p>
                  <a:pPr algn="ctr">
                    <a:buClr>
                      <a:srgbClr val="CC9900"/>
                    </a:buClr>
                  </a:pPr>
                  <a:r>
                    <a:rPr lang="en-US" altLang="zh-CN" sz="1600" dirty="0">
                      <a:latin typeface="微软雅黑" pitchFamily="34" charset="-122"/>
                      <a:ea typeface="微软雅黑" pitchFamily="34" charset="-122"/>
                    </a:rPr>
                    <a:t>Host 2</a:t>
                  </a:r>
                  <a:endParaRPr lang="zh-CN" altLang="en-US" sz="1600" dirty="0">
                    <a:latin typeface="微软雅黑" pitchFamily="34" charset="-122"/>
                    <a:ea typeface="微软雅黑" pitchFamily="34" charset="-122"/>
                  </a:endParaRPr>
                </a:p>
              </p:txBody>
            </p:sp>
            <p:sp>
              <p:nvSpPr>
                <p:cNvPr id="18" name="矩形 17"/>
                <p:cNvSpPr/>
                <p:nvPr/>
              </p:nvSpPr>
              <p:spPr bwMode="auto">
                <a:xfrm>
                  <a:off x="5197843" y="2546550"/>
                  <a:ext cx="3168352" cy="26996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dirty="0">
                      <a:solidFill>
                        <a:srgbClr val="000000"/>
                      </a:solidFill>
                      <a:latin typeface="微软雅黑" panose="020B0503020204020204" pitchFamily="34" charset="-122"/>
                      <a:ea typeface="微软雅黑" panose="020B0503020204020204" pitchFamily="34" charset="-122"/>
                    </a:rPr>
                    <a:t>br-int</a:t>
                  </a:r>
                </a:p>
              </p:txBody>
            </p:sp>
            <p:sp>
              <p:nvSpPr>
                <p:cNvPr id="22" name="矩形 21"/>
                <p:cNvSpPr/>
                <p:nvPr/>
              </p:nvSpPr>
              <p:spPr bwMode="auto">
                <a:xfrm>
                  <a:off x="5197843" y="3140462"/>
                  <a:ext cx="1296144" cy="26996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a:solidFill>
                        <a:srgbClr val="000000"/>
                      </a:solidFill>
                      <a:latin typeface="微软雅黑" panose="020B0503020204020204" pitchFamily="34" charset="-122"/>
                      <a:ea typeface="微软雅黑" panose="020B0503020204020204" pitchFamily="34" charset="-122"/>
                    </a:rPr>
                    <a:t>br-tun</a:t>
                  </a:r>
                  <a:endParaRPr lang="en-US" altLang="zh-CN" sz="1200" kern="0" dirty="0">
                    <a:solidFill>
                      <a:srgbClr val="000000"/>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a:off x="7718123" y="1898647"/>
                  <a:ext cx="0" cy="21596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cxnSpLocks/>
                </p:cNvCxnSpPr>
                <p:nvPr/>
              </p:nvCxnSpPr>
              <p:spPr>
                <a:xfrm>
                  <a:off x="7718123" y="2073170"/>
                  <a:ext cx="0" cy="47338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22" idx="0"/>
                </p:cNvCxnSpPr>
                <p:nvPr/>
              </p:nvCxnSpPr>
              <p:spPr>
                <a:xfrm>
                  <a:off x="5845915" y="2816510"/>
                  <a:ext cx="0" cy="32395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组合 140"/>
                <p:cNvGrpSpPr/>
                <p:nvPr/>
              </p:nvGrpSpPr>
              <p:grpSpPr>
                <a:xfrm>
                  <a:off x="7430091" y="3410421"/>
                  <a:ext cx="648072" cy="1133831"/>
                  <a:chOff x="5436096" y="4221088"/>
                  <a:chExt cx="648072" cy="1512168"/>
                </a:xfrm>
              </p:grpSpPr>
              <p:sp>
                <p:nvSpPr>
                  <p:cNvPr id="25" name="矩形 24"/>
                  <p:cNvSpPr/>
                  <p:nvPr/>
                </p:nvSpPr>
                <p:spPr bwMode="auto">
                  <a:xfrm>
                    <a:off x="550810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26" name="矩形 25"/>
                  <p:cNvSpPr/>
                  <p:nvPr/>
                </p:nvSpPr>
                <p:spPr bwMode="auto">
                  <a:xfrm>
                    <a:off x="586814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5436096" y="4653136"/>
                    <a:ext cx="648072" cy="216024"/>
                  </a:xfrm>
                  <a:prstGeom prst="rect">
                    <a:avLst/>
                  </a:prstGeom>
                  <a:solidFill>
                    <a:schemeClr val="accent2">
                      <a:lumMod val="50000"/>
                    </a:schemeClr>
                  </a:solidFill>
                  <a:ln>
                    <a:solidFill>
                      <a:srgbClr val="FFCC66">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fontAlgn="auto">
                      <a:spcBef>
                        <a:spcPts val="0"/>
                      </a:spcBef>
                      <a:spcAft>
                        <a:spcPts val="0"/>
                      </a:spcAft>
                      <a:buClr>
                        <a:srgbClr val="CC9900"/>
                      </a:buClr>
                      <a:defRPr/>
                    </a:pPr>
                    <a:r>
                      <a:rPr lang="en-US" altLang="zh-CN" sz="800" kern="0" dirty="0">
                        <a:solidFill>
                          <a:sysClr val="windowText" lastClr="000000"/>
                        </a:solidFill>
                        <a:latin typeface="微软雅黑" panose="020B0503020204020204" pitchFamily="34" charset="-122"/>
                        <a:ea typeface="微软雅黑" panose="020B0503020204020204" pitchFamily="34" charset="-122"/>
                      </a:rPr>
                      <a:t>bond</a:t>
                    </a:r>
                    <a:endParaRPr lang="zh-CN" altLang="en-US" sz="800"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5724128" y="4221088"/>
                    <a:ext cx="0" cy="43204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94015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25" idx="0"/>
                  </p:cNvCxnSpPr>
                  <p:nvPr/>
                </p:nvCxnSpPr>
                <p:spPr>
                  <a:xfrm>
                    <a:off x="558011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25" idx="2"/>
                  </p:cNvCxnSpPr>
                  <p:nvPr/>
                </p:nvCxnSpPr>
                <p:spPr>
                  <a:xfrm>
                    <a:off x="558011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94015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 name="组合 112"/>
                <p:cNvGrpSpPr/>
                <p:nvPr/>
              </p:nvGrpSpPr>
              <p:grpSpPr>
                <a:xfrm>
                  <a:off x="1093387" y="1186911"/>
                  <a:ext cx="3600400" cy="3357340"/>
                  <a:chOff x="4860032" y="1255636"/>
                  <a:chExt cx="3600400" cy="4477620"/>
                </a:xfrm>
              </p:grpSpPr>
              <p:grpSp>
                <p:nvGrpSpPr>
                  <p:cNvPr id="8" name="组合 98"/>
                  <p:cNvGrpSpPr/>
                  <p:nvPr/>
                </p:nvGrpSpPr>
                <p:grpSpPr>
                  <a:xfrm>
                    <a:off x="4860032" y="1255636"/>
                    <a:ext cx="3600400" cy="3901556"/>
                    <a:chOff x="4860032" y="1255636"/>
                    <a:chExt cx="3600400" cy="3901556"/>
                  </a:xfrm>
                </p:grpSpPr>
                <p:sp>
                  <p:nvSpPr>
                    <p:cNvPr id="118" name="矩形 117"/>
                    <p:cNvSpPr/>
                    <p:nvPr/>
                  </p:nvSpPr>
                  <p:spPr bwMode="auto">
                    <a:xfrm>
                      <a:off x="4860032" y="1268760"/>
                      <a:ext cx="3600400" cy="3888432"/>
                    </a:xfrm>
                    <a:prstGeom prst="rect">
                      <a:avLst/>
                    </a:prstGeom>
                    <a:solidFill>
                      <a:schemeClr val="accent3">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19" name="Text Box 9"/>
                    <p:cNvSpPr txBox="1">
                      <a:spLocks noChangeArrowheads="1"/>
                    </p:cNvSpPr>
                    <p:nvPr/>
                  </p:nvSpPr>
                  <p:spPr bwMode="gray">
                    <a:xfrm>
                      <a:off x="5713561" y="1255636"/>
                      <a:ext cx="1882775" cy="500235"/>
                    </a:xfrm>
                    <a:prstGeom prst="rect">
                      <a:avLst/>
                    </a:prstGeom>
                    <a:noFill/>
                    <a:ln w="9525" algn="ctr">
                      <a:noFill/>
                      <a:miter lim="800000"/>
                      <a:headEnd/>
                      <a:tailEnd/>
                    </a:ln>
                  </p:spPr>
                  <p:txBody>
                    <a:bodyPr anchor="ctr">
                      <a:spAutoFit/>
                    </a:bodyPr>
                    <a:lstStyle/>
                    <a:p>
                      <a:pPr algn="ctr">
                        <a:buClr>
                          <a:srgbClr val="CC9900"/>
                        </a:buClr>
                      </a:pPr>
                      <a:r>
                        <a:rPr lang="en-US" altLang="zh-CN" sz="1600" dirty="0">
                          <a:latin typeface="微软雅黑" pitchFamily="34" charset="-122"/>
                          <a:ea typeface="微软雅黑" pitchFamily="34" charset="-122"/>
                        </a:rPr>
                        <a:t>Host 1</a:t>
                      </a:r>
                      <a:endParaRPr lang="zh-CN" altLang="en-US" sz="1600" dirty="0">
                        <a:latin typeface="微软雅黑" pitchFamily="34" charset="-122"/>
                        <a:ea typeface="微软雅黑" pitchFamily="34" charset="-122"/>
                      </a:endParaRPr>
                    </a:p>
                  </p:txBody>
                </p:sp>
                <p:sp>
                  <p:nvSpPr>
                    <p:cNvPr id="120" name="矩形 119"/>
                    <p:cNvSpPr/>
                    <p:nvPr/>
                  </p:nvSpPr>
                  <p:spPr bwMode="auto">
                    <a:xfrm>
                      <a:off x="5220072" y="1700808"/>
                      <a:ext cx="1008112" cy="504056"/>
                    </a:xfrm>
                    <a:prstGeom prst="rect">
                      <a:avLst/>
                    </a:prstGeom>
                    <a:solidFill>
                      <a:srgbClr val="92D050"/>
                    </a:solidFill>
                    <a:ln>
                      <a:solidFill>
                        <a:schemeClr val="accent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1600">
                          <a:latin typeface="微软雅黑" panose="020B0503020204020204" pitchFamily="34" charset="-122"/>
                          <a:ea typeface="微软雅黑" panose="020B0503020204020204" pitchFamily="34" charset="-122"/>
                        </a:rPr>
                        <a:t>vm1</a:t>
                      </a:r>
                      <a:endParaRPr lang="zh-CN" altLang="en-US" sz="1600" dirty="0">
                        <a:latin typeface="微软雅黑" panose="020B0503020204020204" pitchFamily="34" charset="-122"/>
                        <a:ea typeface="微软雅黑" panose="020B0503020204020204" pitchFamily="34" charset="-122"/>
                      </a:endParaRPr>
                    </a:p>
                  </p:txBody>
                </p:sp>
                <p:sp>
                  <p:nvSpPr>
                    <p:cNvPr id="121" name="矩形 120"/>
                    <p:cNvSpPr/>
                    <p:nvPr/>
                  </p:nvSpPr>
                  <p:spPr bwMode="auto">
                    <a:xfrm>
                      <a:off x="5076056" y="3068960"/>
                      <a:ext cx="3168352" cy="36004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dirty="0">
                          <a:solidFill>
                            <a:srgbClr val="000000"/>
                          </a:solidFill>
                          <a:latin typeface="微软雅黑" panose="020B0503020204020204" pitchFamily="34" charset="-122"/>
                          <a:ea typeface="微软雅黑" panose="020B0503020204020204" pitchFamily="34" charset="-122"/>
                        </a:rPr>
                        <a:t>br-int</a:t>
                      </a:r>
                    </a:p>
                  </p:txBody>
                </p:sp>
                <p:sp>
                  <p:nvSpPr>
                    <p:cNvPr id="125" name="矩形 124"/>
                    <p:cNvSpPr/>
                    <p:nvPr/>
                  </p:nvSpPr>
                  <p:spPr bwMode="auto">
                    <a:xfrm>
                      <a:off x="550810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26" name="矩形 125"/>
                    <p:cNvSpPr/>
                    <p:nvPr/>
                  </p:nvSpPr>
                  <p:spPr bwMode="auto">
                    <a:xfrm>
                      <a:off x="586814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27" name="矩形 126"/>
                    <p:cNvSpPr/>
                    <p:nvPr/>
                  </p:nvSpPr>
                  <p:spPr bwMode="auto">
                    <a:xfrm>
                      <a:off x="5436096" y="4653136"/>
                      <a:ext cx="648072" cy="216024"/>
                    </a:xfrm>
                    <a:prstGeom prst="rect">
                      <a:avLst/>
                    </a:prstGeom>
                    <a:solidFill>
                      <a:schemeClr val="accent2">
                        <a:lumMod val="50000"/>
                      </a:schemeClr>
                    </a:solidFill>
                    <a:ln>
                      <a:solidFill>
                        <a:srgbClr val="FFCC66">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fontAlgn="auto">
                        <a:spcBef>
                          <a:spcPts val="0"/>
                        </a:spcBef>
                        <a:spcAft>
                          <a:spcPts val="0"/>
                        </a:spcAft>
                        <a:buClr>
                          <a:srgbClr val="CC9900"/>
                        </a:buClr>
                        <a:defRPr/>
                      </a:pPr>
                      <a:r>
                        <a:rPr lang="en-US" altLang="zh-CN" sz="800" kern="0" dirty="0">
                          <a:solidFill>
                            <a:sysClr val="windowText" lastClr="000000"/>
                          </a:solidFill>
                          <a:latin typeface="微软雅黑" panose="020B0503020204020204" pitchFamily="34" charset="-122"/>
                          <a:ea typeface="微软雅黑" panose="020B0503020204020204" pitchFamily="34" charset="-122"/>
                        </a:rPr>
                        <a:t>bond</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cxnSp>
                  <p:nvCxnSpPr>
                    <p:cNvPr id="128" name="直接连接符 127"/>
                    <p:cNvCxnSpPr>
                      <a:stCxn id="120" idx="2"/>
                    </p:cNvCxnSpPr>
                    <p:nvPr/>
                  </p:nvCxnSpPr>
                  <p:spPr>
                    <a:xfrm>
                      <a:off x="5724128" y="2204864"/>
                      <a:ext cx="0" cy="28803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cxnSpLocks/>
                    </p:cNvCxnSpPr>
                    <p:nvPr/>
                  </p:nvCxnSpPr>
                  <p:spPr>
                    <a:xfrm>
                      <a:off x="5724128" y="2492896"/>
                      <a:ext cx="0" cy="576063"/>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endCxn id="134" idx="0"/>
                    </p:cNvCxnSpPr>
                    <p:nvPr/>
                  </p:nvCxnSpPr>
                  <p:spPr>
                    <a:xfrm>
                      <a:off x="7596336" y="3429000"/>
                      <a:ext cx="0" cy="43204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bwMode="auto">
                    <a:xfrm>
                      <a:off x="6948264" y="3861048"/>
                      <a:ext cx="1296144" cy="36004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dirty="0">
                          <a:solidFill>
                            <a:srgbClr val="000000"/>
                          </a:solidFill>
                          <a:latin typeface="微软雅黑" panose="020B0503020204020204" pitchFamily="34" charset="-122"/>
                          <a:ea typeface="微软雅黑" panose="020B0503020204020204" pitchFamily="34" charset="-122"/>
                        </a:rPr>
                        <a:t>br-tun</a:t>
                      </a:r>
                    </a:p>
                  </p:txBody>
                </p:sp>
                <p:cxnSp>
                  <p:nvCxnSpPr>
                    <p:cNvPr id="135" name="直接连接符 134"/>
                    <p:cNvCxnSpPr/>
                    <p:nvPr/>
                  </p:nvCxnSpPr>
                  <p:spPr>
                    <a:xfrm>
                      <a:off x="5868144" y="4221088"/>
                      <a:ext cx="0" cy="43204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94015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25" idx="0"/>
                    </p:cNvCxnSpPr>
                    <p:nvPr/>
                  </p:nvCxnSpPr>
                  <p:spPr>
                    <a:xfrm>
                      <a:off x="558011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15" name="直接连接符 114"/>
                  <p:cNvCxnSpPr>
                    <a:stCxn id="125" idx="2"/>
                  </p:cNvCxnSpPr>
                  <p:nvPr/>
                </p:nvCxnSpPr>
                <p:spPr>
                  <a:xfrm>
                    <a:off x="558011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94015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3" name="矩形 142"/>
                <p:cNvSpPr/>
                <p:nvPr/>
              </p:nvSpPr>
              <p:spPr bwMode="auto">
                <a:xfrm>
                  <a:off x="1453427"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eth0</a:t>
                  </a:r>
                  <a:endParaRPr lang="zh-CN" altLang="en-US" sz="900" dirty="0">
                    <a:latin typeface="微软雅黑" panose="020B0503020204020204" pitchFamily="34" charset="-122"/>
                    <a:ea typeface="微软雅黑" panose="020B0503020204020204" pitchFamily="34" charset="-122"/>
                  </a:endParaRPr>
                </a:p>
              </p:txBody>
            </p:sp>
            <p:sp>
              <p:nvSpPr>
                <p:cNvPr id="144" name="矩形 143"/>
                <p:cNvSpPr/>
                <p:nvPr/>
              </p:nvSpPr>
              <p:spPr bwMode="auto">
                <a:xfrm>
                  <a:off x="2101499"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eth1</a:t>
                  </a:r>
                  <a:endParaRPr lang="zh-CN" altLang="en-US" sz="900" dirty="0">
                    <a:latin typeface="微软雅黑" panose="020B0503020204020204" pitchFamily="34" charset="-122"/>
                    <a:ea typeface="微软雅黑" panose="020B0503020204020204" pitchFamily="34" charset="-122"/>
                  </a:endParaRPr>
                </a:p>
              </p:txBody>
            </p:sp>
            <p:sp>
              <p:nvSpPr>
                <p:cNvPr id="145" name="矩形 144"/>
                <p:cNvSpPr/>
                <p:nvPr/>
              </p:nvSpPr>
              <p:spPr bwMode="auto">
                <a:xfrm>
                  <a:off x="7214067"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eth0</a:t>
                  </a:r>
                  <a:endParaRPr lang="zh-CN" altLang="en-US" sz="900" dirty="0">
                    <a:latin typeface="微软雅黑" panose="020B0503020204020204" pitchFamily="34" charset="-122"/>
                    <a:ea typeface="微软雅黑" panose="020B0503020204020204" pitchFamily="34" charset="-122"/>
                  </a:endParaRPr>
                </a:p>
              </p:txBody>
            </p:sp>
            <p:sp>
              <p:nvSpPr>
                <p:cNvPr id="146" name="矩形 145"/>
                <p:cNvSpPr/>
                <p:nvPr/>
              </p:nvSpPr>
              <p:spPr bwMode="auto">
                <a:xfrm>
                  <a:off x="7862139"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eth1</a:t>
                  </a:r>
                  <a:endParaRPr lang="zh-CN" altLang="en-US" sz="900" dirty="0">
                    <a:latin typeface="微软雅黑" panose="020B0503020204020204" pitchFamily="34" charset="-122"/>
                    <a:ea typeface="微软雅黑" panose="020B0503020204020204" pitchFamily="34" charset="-122"/>
                  </a:endParaRPr>
                </a:p>
              </p:txBody>
            </p:sp>
            <p:sp>
              <p:nvSpPr>
                <p:cNvPr id="174" name="矩形 173"/>
                <p:cNvSpPr/>
                <p:nvPr/>
              </p:nvSpPr>
              <p:spPr bwMode="auto">
                <a:xfrm>
                  <a:off x="1741459" y="4303190"/>
                  <a:ext cx="6264696" cy="323952"/>
                </a:xfrm>
                <a:prstGeom prst="rect">
                  <a:avLst/>
                </a:prstGeom>
                <a:solidFill>
                  <a:schemeClr val="accent3">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276" tIns="41638" rIns="83276" bIns="41638" numCol="1" rtlCol="0" anchor="ctr" anchorCtr="0" compatLnSpc="1">
                  <a:prstTxWarp prst="textNoShape">
                    <a:avLst/>
                  </a:prstTxWarp>
                </a:bodyPr>
                <a:lstStyle/>
                <a:p>
                  <a:pPr algn="ctr" defTabSz="832750">
                    <a:buClr>
                      <a:srgbClr val="CC9900"/>
                    </a:buClr>
                  </a:pPr>
                  <a:r>
                    <a:rPr lang="en-US" altLang="zh-CN" sz="1600" dirty="0">
                      <a:latin typeface="微软雅黑" panose="020B0503020204020204" pitchFamily="34" charset="-122"/>
                      <a:ea typeface="微软雅黑" panose="020B0503020204020204" pitchFamily="34" charset="-122"/>
                    </a:rPr>
                    <a:t>Data Network</a:t>
                  </a:r>
                  <a:endParaRPr lang="zh-CN" altLang="en-US" sz="1600" dirty="0">
                    <a:latin typeface="微软雅黑" panose="020B0503020204020204" pitchFamily="34" charset="-122"/>
                    <a:ea typeface="微软雅黑" panose="020B0503020204020204" pitchFamily="34" charset="-122"/>
                  </a:endParaRPr>
                </a:p>
              </p:txBody>
            </p:sp>
            <p:sp>
              <p:nvSpPr>
                <p:cNvPr id="153" name="椭圆 152"/>
                <p:cNvSpPr/>
                <p:nvPr/>
              </p:nvSpPr>
              <p:spPr bwMode="auto">
                <a:xfrm>
                  <a:off x="2893587" y="3619422"/>
                  <a:ext cx="1656184" cy="323952"/>
                </a:xfrm>
                <a:prstGeom prst="ellipse">
                  <a:avLst/>
                </a:prstGeom>
                <a:solidFill>
                  <a:schemeClr val="bg1">
                    <a:lumMod val="75000"/>
                  </a:schemeClr>
                </a:solidFill>
                <a:ln>
                  <a:solidFill>
                    <a:schemeClr val="tx1"/>
                  </a:solidFill>
                </a:ln>
                <a:effectLst/>
              </p:spPr>
              <p:txBody>
                <a:bodyPr vert="horz" wrap="square" lIns="83276" tIns="41638" rIns="83276" bIns="41638" numCol="1" rtlCol="0" anchor="ctr" anchorCtr="0" compatLnSpc="1">
                  <a:prstTxWarp prst="textNoShape">
                    <a:avLst/>
                  </a:prstTxWarp>
                </a:bodyPr>
                <a:lstStyle/>
                <a:p>
                  <a:pPr algn="ctr" defTabSz="832750">
                    <a:buClr>
                      <a:srgbClr val="CC9900"/>
                    </a:buClr>
                  </a:pPr>
                  <a:r>
                    <a:rPr lang="en-US" altLang="zh-CN" sz="1200" dirty="0" err="1">
                      <a:latin typeface="微软雅黑" panose="020B0503020204020204" pitchFamily="34" charset="-122"/>
                      <a:ea typeface="微软雅黑" panose="020B0503020204020204" pitchFamily="34" charset="-122"/>
                    </a:rPr>
                    <a:t>Alcor</a:t>
                  </a:r>
                  <a:r>
                    <a:rPr lang="en-US" altLang="zh-CN" sz="1200" dirty="0">
                      <a:latin typeface="微软雅黑" panose="020B0503020204020204" pitchFamily="34" charset="-122"/>
                      <a:ea typeface="微软雅黑" panose="020B0503020204020204" pitchFamily="34" charset="-122"/>
                    </a:rPr>
                    <a:t> Agent</a:t>
                  </a:r>
                  <a:endParaRPr lang="zh-CN" altLang="en-US" sz="1200" dirty="0">
                    <a:latin typeface="微软雅黑" panose="020B0503020204020204" pitchFamily="34" charset="-122"/>
                    <a:ea typeface="微软雅黑" panose="020B0503020204020204" pitchFamily="34" charset="-122"/>
                  </a:endParaRPr>
                </a:p>
              </p:txBody>
            </p:sp>
            <p:sp>
              <p:nvSpPr>
                <p:cNvPr id="154" name="椭圆 153"/>
                <p:cNvSpPr/>
                <p:nvPr/>
              </p:nvSpPr>
              <p:spPr bwMode="auto">
                <a:xfrm>
                  <a:off x="5197842" y="3619422"/>
                  <a:ext cx="1546129" cy="323952"/>
                </a:xfrm>
                <a:prstGeom prst="ellipse">
                  <a:avLst/>
                </a:prstGeom>
                <a:solidFill>
                  <a:schemeClr val="bg1">
                    <a:lumMod val="75000"/>
                  </a:schemeClr>
                </a:solidFill>
                <a:ln>
                  <a:solidFill>
                    <a:schemeClr val="tx1"/>
                  </a:solidFill>
                </a:ln>
                <a:effectLst/>
              </p:spPr>
              <p:txBody>
                <a:bodyPr vert="horz" wrap="square" lIns="83276" tIns="41638" rIns="83276" bIns="41638" numCol="1" rtlCol="0" anchor="ctr" anchorCtr="0" compatLnSpc="1">
                  <a:prstTxWarp prst="textNoShape">
                    <a:avLst/>
                  </a:prstTxWarp>
                </a:bodyPr>
                <a:lstStyle/>
                <a:p>
                  <a:pPr algn="ctr" defTabSz="832750">
                    <a:buClr>
                      <a:srgbClr val="CC9900"/>
                    </a:buClr>
                  </a:pPr>
                  <a:r>
                    <a:rPr lang="en-US" altLang="zh-CN" sz="1200" dirty="0" err="1">
                      <a:latin typeface="微软雅黑" panose="020B0503020204020204" pitchFamily="34" charset="-122"/>
                      <a:ea typeface="微软雅黑" panose="020B0503020204020204" pitchFamily="34" charset="-122"/>
                    </a:rPr>
                    <a:t>Alcor</a:t>
                  </a:r>
                  <a:r>
                    <a:rPr lang="en-US" altLang="zh-CN" sz="1200" dirty="0">
                      <a:latin typeface="微软雅黑" panose="020B0503020204020204" pitchFamily="34" charset="-122"/>
                      <a:ea typeface="微软雅黑" panose="020B0503020204020204" pitchFamily="34" charset="-122"/>
                    </a:rPr>
                    <a:t> Agent</a:t>
                  </a:r>
                  <a:endParaRPr lang="zh-CN" altLang="en-US" sz="1200" dirty="0">
                    <a:latin typeface="微软雅黑" panose="020B0503020204020204" pitchFamily="34" charset="-122"/>
                    <a:ea typeface="微软雅黑" panose="020B0503020204020204" pitchFamily="34" charset="-122"/>
                  </a:endParaRPr>
                </a:p>
              </p:txBody>
            </p:sp>
            <p:cxnSp>
              <p:nvCxnSpPr>
                <p:cNvPr id="163" name="直接箭头连接符 162"/>
                <p:cNvCxnSpPr>
                  <a:cxnSpLocks/>
                  <a:stCxn id="153" idx="0"/>
                  <a:endCxn id="121" idx="2"/>
                </p:cNvCxnSpPr>
                <p:nvPr/>
              </p:nvCxnSpPr>
              <p:spPr bwMode="auto">
                <a:xfrm flipH="1" flipV="1">
                  <a:off x="2893587" y="2816510"/>
                  <a:ext cx="828092" cy="802912"/>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9" name="直接箭头连接符 168"/>
                <p:cNvCxnSpPr>
                  <a:cxnSpLocks/>
                  <a:stCxn id="153" idx="0"/>
                  <a:endCxn id="134" idx="2"/>
                </p:cNvCxnSpPr>
                <p:nvPr/>
              </p:nvCxnSpPr>
              <p:spPr bwMode="auto">
                <a:xfrm flipV="1">
                  <a:off x="3721679" y="3410421"/>
                  <a:ext cx="108012" cy="209001"/>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73" name="直接箭头连接符 172"/>
                <p:cNvCxnSpPr>
                  <a:cxnSpLocks/>
                  <a:stCxn id="154" idx="0"/>
                  <a:endCxn id="22" idx="2"/>
                </p:cNvCxnSpPr>
                <p:nvPr/>
              </p:nvCxnSpPr>
              <p:spPr bwMode="auto">
                <a:xfrm flipH="1" flipV="1">
                  <a:off x="5845915" y="3410422"/>
                  <a:ext cx="124992" cy="209000"/>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0" name="直接箭头连接符 179"/>
                <p:cNvCxnSpPr>
                  <a:cxnSpLocks/>
                  <a:stCxn id="154" idx="0"/>
                  <a:endCxn id="18" idx="2"/>
                </p:cNvCxnSpPr>
                <p:nvPr/>
              </p:nvCxnSpPr>
              <p:spPr bwMode="auto">
                <a:xfrm flipV="1">
                  <a:off x="5970908" y="2816511"/>
                  <a:ext cx="811112" cy="802911"/>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7" name="圆角矩形 86"/>
                <p:cNvSpPr/>
                <p:nvPr/>
              </p:nvSpPr>
              <p:spPr bwMode="auto">
                <a:xfrm>
                  <a:off x="1222531" y="2417996"/>
                  <a:ext cx="3384375" cy="1072872"/>
                </a:xfrm>
                <a:prstGeom prst="roundRect">
                  <a:avLst/>
                </a:prstGeom>
                <a:noFill/>
                <a:ln w="19050">
                  <a:solidFill>
                    <a:schemeClr val="tx1"/>
                  </a:solidFill>
                  <a:prstDash val="lg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276" tIns="41638" rIns="83276" bIns="41638" numCol="1" rtlCol="0" anchor="ctr" anchorCtr="0" compatLnSpc="1">
                  <a:prstTxWarp prst="textNoShape">
                    <a:avLst/>
                  </a:prstTxWarp>
                </a:bodyPr>
                <a:lstStyle/>
                <a:p>
                  <a:pPr algn="ctr" defTabSz="832750">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88" name="圆角矩形 87"/>
                <p:cNvSpPr/>
                <p:nvPr/>
              </p:nvSpPr>
              <p:spPr bwMode="auto">
                <a:xfrm>
                  <a:off x="5088947" y="2406000"/>
                  <a:ext cx="3384375" cy="1072872"/>
                </a:xfrm>
                <a:prstGeom prst="roundRect">
                  <a:avLst/>
                </a:prstGeom>
                <a:noFill/>
                <a:ln w="19050">
                  <a:solidFill>
                    <a:schemeClr val="tx1"/>
                  </a:solidFill>
                  <a:prstDash val="lg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276" tIns="41638" rIns="83276" bIns="41638" numCol="1" rtlCol="0" anchor="ctr" anchorCtr="0" compatLnSpc="1">
                  <a:prstTxWarp prst="textNoShape">
                    <a:avLst/>
                  </a:prstTxWarp>
                </a:bodyPr>
                <a:lstStyle/>
                <a:p>
                  <a:pPr algn="ctr" defTabSz="832750">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cxnSp>
              <p:nvCxnSpPr>
                <p:cNvPr id="89" name="直接连接符 88" descr="VxLAN流量"/>
                <p:cNvCxnSpPr/>
                <p:nvPr/>
              </p:nvCxnSpPr>
              <p:spPr bwMode="auto">
                <a:xfrm flipV="1">
                  <a:off x="423513" y="2816510"/>
                  <a:ext cx="549926" cy="1"/>
                </a:xfrm>
                <a:prstGeom prst="line">
                  <a:avLst/>
                </a:prstGeom>
                <a:noFill/>
                <a:ln w="19050" cap="flat" cmpd="sng" algn="ctr">
                  <a:solidFill>
                    <a:srgbClr val="00B0F0"/>
                  </a:solidFill>
                  <a:prstDash val="solid"/>
                  <a:round/>
                  <a:headEnd type="none" w="med" len="med"/>
                  <a:tailEnd type="none" w="med" len="med"/>
                </a:ln>
                <a:effectLst/>
              </p:spPr>
            </p:cxnSp>
            <p:sp>
              <p:nvSpPr>
                <p:cNvPr id="95" name="矩形 94"/>
                <p:cNvSpPr/>
                <p:nvPr/>
              </p:nvSpPr>
              <p:spPr bwMode="auto">
                <a:xfrm>
                  <a:off x="323528" y="2650536"/>
                  <a:ext cx="75557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700" dirty="0">
                      <a:solidFill>
                        <a:srgbClr val="00B0F0"/>
                      </a:solidFill>
                      <a:latin typeface="微软雅黑" panose="020B0503020204020204" pitchFamily="34" charset="-122"/>
                      <a:ea typeface="微软雅黑" panose="020B0503020204020204" pitchFamily="34" charset="-122"/>
                    </a:rPr>
                    <a:t>VLAN</a:t>
                  </a:r>
                  <a:r>
                    <a:rPr lang="zh-CN" altLang="en-US" sz="700" dirty="0">
                      <a:solidFill>
                        <a:srgbClr val="00B0F0"/>
                      </a:solidFill>
                      <a:latin typeface="微软雅黑" panose="020B0503020204020204" pitchFamily="34" charset="-122"/>
                      <a:ea typeface="微软雅黑" panose="020B0503020204020204" pitchFamily="34" charset="-122"/>
                    </a:rPr>
                    <a:t> </a:t>
                  </a:r>
                  <a:r>
                    <a:rPr lang="en-US" altLang="zh-CN" sz="700" dirty="0">
                      <a:solidFill>
                        <a:srgbClr val="00B0F0"/>
                      </a:solidFill>
                      <a:latin typeface="微软雅黑" panose="020B0503020204020204" pitchFamily="34" charset="-122"/>
                      <a:ea typeface="微软雅黑" panose="020B0503020204020204" pitchFamily="34" charset="-122"/>
                    </a:rPr>
                    <a:t>Traffic</a:t>
                  </a:r>
                  <a:endParaRPr lang="zh-CN" altLang="en-US" sz="700" dirty="0">
                    <a:solidFill>
                      <a:srgbClr val="00B0F0"/>
                    </a:solidFill>
                    <a:latin typeface="微软雅黑" panose="020B0503020204020204" pitchFamily="34" charset="-122"/>
                    <a:ea typeface="微软雅黑" panose="020B0503020204020204" pitchFamily="34" charset="-122"/>
                  </a:endParaRPr>
                </a:p>
              </p:txBody>
            </p:sp>
            <p:cxnSp>
              <p:nvCxnSpPr>
                <p:cNvPr id="99" name="直接连接符 98" descr="VxLAN流量"/>
                <p:cNvCxnSpPr/>
                <p:nvPr/>
              </p:nvCxnSpPr>
              <p:spPr bwMode="auto">
                <a:xfrm flipV="1">
                  <a:off x="423513" y="3016483"/>
                  <a:ext cx="549926" cy="1"/>
                </a:xfrm>
                <a:prstGeom prst="line">
                  <a:avLst/>
                </a:prstGeom>
                <a:noFill/>
                <a:ln w="19050" cap="flat" cmpd="sng" algn="ctr">
                  <a:solidFill>
                    <a:srgbClr val="0000FF"/>
                  </a:solidFill>
                  <a:prstDash val="solid"/>
                  <a:round/>
                  <a:headEnd type="none" w="med" len="med"/>
                  <a:tailEnd type="none" w="med" len="med"/>
                </a:ln>
                <a:effectLst/>
              </p:spPr>
            </p:cxnSp>
            <p:sp>
              <p:nvSpPr>
                <p:cNvPr id="100" name="矩形 99"/>
                <p:cNvSpPr/>
                <p:nvPr/>
              </p:nvSpPr>
              <p:spPr bwMode="auto">
                <a:xfrm>
                  <a:off x="323528" y="2850509"/>
                  <a:ext cx="75557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700" dirty="0" err="1">
                      <a:solidFill>
                        <a:srgbClr val="0000FF"/>
                      </a:solidFill>
                      <a:latin typeface="微软雅黑" panose="020B0503020204020204" pitchFamily="34" charset="-122"/>
                      <a:ea typeface="微软雅黑" panose="020B0503020204020204" pitchFamily="34" charset="-122"/>
                    </a:rPr>
                    <a:t>VxLAN</a:t>
                  </a:r>
                  <a:r>
                    <a:rPr lang="zh-CN" altLang="en-US" sz="700" dirty="0">
                      <a:solidFill>
                        <a:srgbClr val="0000FF"/>
                      </a:solidFill>
                      <a:latin typeface="微软雅黑" panose="020B0503020204020204" pitchFamily="34" charset="-122"/>
                      <a:ea typeface="微软雅黑" panose="020B0503020204020204" pitchFamily="34" charset="-122"/>
                    </a:rPr>
                    <a:t> </a:t>
                  </a:r>
                  <a:r>
                    <a:rPr lang="en-US" altLang="zh-CN" sz="700" dirty="0">
                      <a:solidFill>
                        <a:srgbClr val="0000FF"/>
                      </a:solidFill>
                      <a:latin typeface="微软雅黑" panose="020B0503020204020204" pitchFamily="34" charset="-122"/>
                      <a:ea typeface="微软雅黑" panose="020B0503020204020204" pitchFamily="34" charset="-122"/>
                    </a:rPr>
                    <a:t>Traffic</a:t>
                  </a:r>
                  <a:endParaRPr lang="zh-CN" altLang="en-US" sz="700" dirty="0">
                    <a:solidFill>
                      <a:srgbClr val="0000FF"/>
                    </a:solidFill>
                    <a:latin typeface="微软雅黑" panose="020B0503020204020204" pitchFamily="34" charset="-122"/>
                    <a:ea typeface="微软雅黑" panose="020B0503020204020204" pitchFamily="34" charset="-122"/>
                  </a:endParaRPr>
                </a:p>
              </p:txBody>
            </p:sp>
            <p:cxnSp>
              <p:nvCxnSpPr>
                <p:cNvPr id="39" name="直接连接符 38"/>
                <p:cNvCxnSpPr>
                  <a:stCxn id="120" idx="2"/>
                </p:cNvCxnSpPr>
                <p:nvPr/>
              </p:nvCxnSpPr>
              <p:spPr bwMode="auto">
                <a:xfrm>
                  <a:off x="1957483" y="1898647"/>
                  <a:ext cx="0" cy="751889"/>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bwMode="auto">
                <a:xfrm>
                  <a:off x="1957483" y="2650536"/>
                  <a:ext cx="864096"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bwMode="auto">
                <a:xfrm>
                  <a:off x="2749571" y="2650535"/>
                  <a:ext cx="1152128"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bwMode="auto">
                <a:xfrm>
                  <a:off x="3901699" y="2650535"/>
                  <a:ext cx="0" cy="590942"/>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bwMode="auto">
                <a:xfrm flipH="1">
                  <a:off x="3347864" y="3241478"/>
                  <a:ext cx="553835" cy="0"/>
                </a:xfrm>
                <a:prstGeom prst="line">
                  <a:avLst/>
                </a:prstGeom>
                <a:ln w="28575" cap="flat" cmpd="sng" algn="ctr">
                  <a:solidFill>
                    <a:srgbClr val="00B0F0"/>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bwMode="auto">
                <a:xfrm flipH="1">
                  <a:off x="2101499" y="3241478"/>
                  <a:ext cx="1246365" cy="0"/>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bwMode="auto">
                <a:xfrm>
                  <a:off x="2101499" y="3223196"/>
                  <a:ext cx="0" cy="1224010"/>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bwMode="auto">
                <a:xfrm>
                  <a:off x="2101499" y="4447206"/>
                  <a:ext cx="5616624" cy="0"/>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bwMode="auto">
                <a:xfrm flipV="1">
                  <a:off x="7718123" y="3275442"/>
                  <a:ext cx="0" cy="1171764"/>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bwMode="auto">
                <a:xfrm flipH="1">
                  <a:off x="6156176" y="3275441"/>
                  <a:ext cx="1561947" cy="0"/>
                </a:xfrm>
                <a:prstGeom prst="line">
                  <a:avLst/>
                </a:prstGeom>
                <a:ln w="28575" cap="flat" cmpd="sng" algn="ctr">
                  <a:solidFill>
                    <a:srgbClr val="0000FF"/>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bwMode="auto">
                <a:xfrm flipH="1">
                  <a:off x="5773907" y="3275442"/>
                  <a:ext cx="382269"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bwMode="auto">
                <a:xfrm flipV="1">
                  <a:off x="5773907" y="2650536"/>
                  <a:ext cx="0" cy="644935"/>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bwMode="auto">
                <a:xfrm>
                  <a:off x="5773907" y="2650536"/>
                  <a:ext cx="1944216"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bwMode="auto">
                <a:xfrm flipV="1">
                  <a:off x="7718123" y="1898648"/>
                  <a:ext cx="0" cy="751888"/>
                </a:xfrm>
                <a:prstGeom prst="line">
                  <a:avLst/>
                </a:prstGeom>
                <a:ln w="28575" cap="flat" cmpd="sng" algn="ctr">
                  <a:solidFill>
                    <a:srgbClr val="00B0F0"/>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58" name="矩形 157"/>
                <p:cNvSpPr/>
                <p:nvPr/>
              </p:nvSpPr>
              <p:spPr bwMode="auto">
                <a:xfrm>
                  <a:off x="157283" y="1739856"/>
                  <a:ext cx="864096" cy="266775"/>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900" kern="0">
                      <a:solidFill>
                        <a:srgbClr val="000000"/>
                      </a:solidFill>
                      <a:latin typeface="微软雅黑" panose="020B0503020204020204" pitchFamily="34" charset="-122"/>
                      <a:ea typeface="微软雅黑" panose="020B0503020204020204" pitchFamily="34" charset="-122"/>
                    </a:rPr>
                    <a:t>ovs bridge</a:t>
                  </a:r>
                  <a:endParaRPr lang="en-US" altLang="zh-CN" sz="900" kern="0" dirty="0">
                    <a:solidFill>
                      <a:srgbClr val="000000"/>
                    </a:solidFill>
                    <a:latin typeface="微软雅黑" panose="020B0503020204020204" pitchFamily="34" charset="-122"/>
                    <a:ea typeface="微软雅黑" panose="020B0503020204020204" pitchFamily="34" charset="-122"/>
                  </a:endParaRPr>
                </a:p>
              </p:txBody>
            </p:sp>
          </p:grpSp>
          <p:sp>
            <p:nvSpPr>
              <p:cNvPr id="138" name="矩形 94">
                <a:extLst>
                  <a:ext uri="{FF2B5EF4-FFF2-40B4-BE49-F238E27FC236}">
                    <a16:creationId xmlns:a16="http://schemas.microsoft.com/office/drawing/2014/main" id="{169BD880-A70D-4EFA-AE35-88ED229B0D51}"/>
                  </a:ext>
                </a:extLst>
              </p:cNvPr>
              <p:cNvSpPr/>
              <p:nvPr/>
            </p:nvSpPr>
            <p:spPr bwMode="auto">
              <a:xfrm>
                <a:off x="2016415" y="1798954"/>
                <a:ext cx="718809" cy="19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700" dirty="0">
                    <a:latin typeface="微软雅黑" panose="020B0503020204020204" pitchFamily="34" charset="-122"/>
                    <a:ea typeface="微软雅黑" panose="020B0503020204020204" pitchFamily="34" charset="-122"/>
                  </a:rPr>
                  <a:t>Control Message</a:t>
                </a:r>
                <a:endParaRPr lang="zh-CN" altLang="en-US" sz="700" dirty="0">
                  <a:latin typeface="微软雅黑" panose="020B0503020204020204" pitchFamily="34" charset="-122"/>
                  <a:ea typeface="微软雅黑" panose="020B0503020204020204" pitchFamily="34" charset="-122"/>
                </a:endParaRPr>
              </a:p>
            </p:txBody>
          </p:sp>
        </p:grpSp>
        <p:sp>
          <p:nvSpPr>
            <p:cNvPr id="3" name="矩形 18">
              <a:extLst>
                <a:ext uri="{FF2B5EF4-FFF2-40B4-BE49-F238E27FC236}">
                  <a16:creationId xmlns:a16="http://schemas.microsoft.com/office/drawing/2014/main" id="{155EA2CF-4770-4E27-AE87-1E802CA5611C}"/>
                </a:ext>
              </a:extLst>
            </p:cNvPr>
            <p:cNvSpPr/>
            <p:nvPr/>
          </p:nvSpPr>
          <p:spPr bwMode="auto">
            <a:xfrm>
              <a:off x="8585811" y="1057112"/>
              <a:ext cx="959056" cy="341140"/>
            </a:xfrm>
            <a:prstGeom prst="rect">
              <a:avLst/>
            </a:prstGeom>
            <a:solidFill>
              <a:srgbClr val="FFB7D6"/>
            </a:solidFill>
            <a:ln>
              <a:solidFill>
                <a:schemeClr val="accent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1600" dirty="0">
                  <a:latin typeface="微软雅黑" panose="020B0503020204020204" pitchFamily="34" charset="-122"/>
                  <a:ea typeface="微软雅黑" panose="020B0503020204020204" pitchFamily="34" charset="-122"/>
                </a:rPr>
                <a:t>vm2</a:t>
              </a:r>
              <a:endParaRPr lang="zh-CN"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94723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A0117F2-81FD-432C-A817-4CF7C1C1F738}"/>
              </a:ext>
            </a:extLst>
          </p:cNvPr>
          <p:cNvSpPr>
            <a:spLocks noGrp="1"/>
          </p:cNvSpPr>
          <p:nvPr>
            <p:ph type="title"/>
          </p:nvPr>
        </p:nvSpPr>
        <p:spPr>
          <a:xfrm>
            <a:off x="838200" y="365126"/>
            <a:ext cx="10515600" cy="473086"/>
          </a:xfrm>
        </p:spPr>
        <p:txBody>
          <a:bodyPr>
            <a:normAutofit fontScale="90000"/>
          </a:bodyPr>
          <a:lstStyle/>
          <a:p>
            <a:r>
              <a:rPr lang="en-US" sz="3200" b="1" u="none" dirty="0" err="1">
                <a:solidFill>
                  <a:srgbClr val="960000"/>
                </a:solidFill>
              </a:rPr>
              <a:t>Alcor</a:t>
            </a:r>
            <a:r>
              <a:rPr lang="en-US" sz="3200" b="1" u="none" dirty="0">
                <a:solidFill>
                  <a:srgbClr val="960000"/>
                </a:solidFill>
              </a:rPr>
              <a:t> Distributed Router – Packet Flow</a:t>
            </a:r>
          </a:p>
        </p:txBody>
      </p:sp>
      <p:pic>
        <p:nvPicPr>
          <p:cNvPr id="13" name="Picture 12" descr="A screenshot of text&#10;&#10;Description automatically generated">
            <a:extLst>
              <a:ext uri="{FF2B5EF4-FFF2-40B4-BE49-F238E27FC236}">
                <a16:creationId xmlns:a16="http://schemas.microsoft.com/office/drawing/2014/main" id="{2AB91510-328A-4E46-803E-B244DCCE9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454" y="4298418"/>
            <a:ext cx="3317373" cy="2488030"/>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A406F9ED-68A5-4D70-B8FD-59CEA8EC669B}"/>
              </a:ext>
            </a:extLst>
          </p:cNvPr>
          <p:cNvGrpSpPr/>
          <p:nvPr/>
        </p:nvGrpSpPr>
        <p:grpSpPr>
          <a:xfrm>
            <a:off x="1561936" y="980024"/>
            <a:ext cx="8460757" cy="3318394"/>
            <a:chOff x="1872418" y="755823"/>
            <a:chExt cx="8014969" cy="3105227"/>
          </a:xfrm>
        </p:grpSpPr>
        <p:cxnSp>
          <p:nvCxnSpPr>
            <p:cNvPr id="131" name="直接箭头连接符 141">
              <a:extLst>
                <a:ext uri="{FF2B5EF4-FFF2-40B4-BE49-F238E27FC236}">
                  <a16:creationId xmlns:a16="http://schemas.microsoft.com/office/drawing/2014/main" id="{40E9BEF6-7EB3-4374-9328-6165A7008385}"/>
                </a:ext>
              </a:extLst>
            </p:cNvPr>
            <p:cNvCxnSpPr/>
            <p:nvPr/>
          </p:nvCxnSpPr>
          <p:spPr bwMode="auto">
            <a:xfrm>
              <a:off x="2128057" y="2010463"/>
              <a:ext cx="520802" cy="0"/>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ACC023B3-FFE0-43CC-B117-FF4E7F2D5706}"/>
                </a:ext>
              </a:extLst>
            </p:cNvPr>
            <p:cNvGrpSpPr/>
            <p:nvPr/>
          </p:nvGrpSpPr>
          <p:grpSpPr>
            <a:xfrm>
              <a:off x="1872418" y="755823"/>
              <a:ext cx="8014969" cy="3105227"/>
              <a:chOff x="1872418" y="755823"/>
              <a:chExt cx="8014969" cy="3105227"/>
            </a:xfrm>
          </p:grpSpPr>
          <p:grpSp>
            <p:nvGrpSpPr>
              <p:cNvPr id="130" name="组合 129"/>
              <p:cNvGrpSpPr/>
              <p:nvPr/>
            </p:nvGrpSpPr>
            <p:grpSpPr>
              <a:xfrm>
                <a:off x="1872418" y="755823"/>
                <a:ext cx="8014969" cy="3105227"/>
                <a:chOff x="157283" y="1186911"/>
                <a:chExt cx="8424936" cy="3440231"/>
              </a:xfrm>
            </p:grpSpPr>
            <p:sp>
              <p:nvSpPr>
                <p:cNvPr id="6" name="Text Box 9"/>
                <p:cNvSpPr txBox="1">
                  <a:spLocks noChangeArrowheads="1"/>
                </p:cNvSpPr>
                <p:nvPr/>
              </p:nvSpPr>
              <p:spPr bwMode="gray">
                <a:xfrm>
                  <a:off x="1669451" y="1355854"/>
                  <a:ext cx="1882775" cy="375079"/>
                </a:xfrm>
                <a:prstGeom prst="rect">
                  <a:avLst/>
                </a:prstGeom>
                <a:noFill/>
                <a:ln w="9525" algn="ctr">
                  <a:noFill/>
                  <a:miter lim="800000"/>
                  <a:headEnd/>
                  <a:tailEnd/>
                </a:ln>
              </p:spPr>
              <p:txBody>
                <a:bodyPr anchor="ctr">
                  <a:spAutoFit/>
                </a:bodyPr>
                <a:lstStyle/>
                <a:p>
                  <a:pPr algn="ctr">
                    <a:spcBef>
                      <a:spcPct val="50000"/>
                    </a:spcBef>
                  </a:pPr>
                  <a:r>
                    <a:rPr lang="en-US" altLang="zh-CN" sz="1600" b="1" dirty="0">
                      <a:solidFill>
                        <a:srgbClr val="FFFFFF"/>
                      </a:solidFill>
                      <a:latin typeface="微软雅黑" panose="020B0503020204020204" pitchFamily="34" charset="-122"/>
                      <a:ea typeface="微软雅黑" panose="020B0503020204020204" pitchFamily="34" charset="-122"/>
                      <a:cs typeface="Arial" charset="0"/>
                    </a:rPr>
                    <a:t>Compute node</a:t>
                  </a:r>
                </a:p>
              </p:txBody>
            </p:sp>
            <p:sp>
              <p:nvSpPr>
                <p:cNvPr id="9" name="矩形 8"/>
                <p:cNvSpPr/>
                <p:nvPr/>
              </p:nvSpPr>
              <p:spPr bwMode="auto">
                <a:xfrm>
                  <a:off x="4981819" y="1196752"/>
                  <a:ext cx="3600400" cy="2915565"/>
                </a:xfrm>
                <a:prstGeom prst="rect">
                  <a:avLst/>
                </a:prstGeom>
                <a:solidFill>
                  <a:schemeClr val="accent3">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0" name="Text Box 9"/>
                <p:cNvSpPr txBox="1">
                  <a:spLocks noChangeArrowheads="1"/>
                </p:cNvSpPr>
                <p:nvPr/>
              </p:nvSpPr>
              <p:spPr bwMode="gray">
                <a:xfrm>
                  <a:off x="5835348" y="1186912"/>
                  <a:ext cx="1882775" cy="375079"/>
                </a:xfrm>
                <a:prstGeom prst="rect">
                  <a:avLst/>
                </a:prstGeom>
                <a:noFill/>
                <a:ln w="9525" algn="ctr">
                  <a:noFill/>
                  <a:miter lim="800000"/>
                  <a:headEnd/>
                  <a:tailEnd/>
                </a:ln>
              </p:spPr>
              <p:txBody>
                <a:bodyPr anchor="ctr">
                  <a:spAutoFit/>
                </a:bodyPr>
                <a:lstStyle/>
                <a:p>
                  <a:pPr algn="ctr">
                    <a:buClr>
                      <a:srgbClr val="CC9900"/>
                    </a:buClr>
                  </a:pPr>
                  <a:r>
                    <a:rPr lang="en-US" altLang="zh-CN" sz="1600" dirty="0">
                      <a:latin typeface="微软雅黑" pitchFamily="34" charset="-122"/>
                      <a:ea typeface="微软雅黑" pitchFamily="34" charset="-122"/>
                    </a:rPr>
                    <a:t>Host 2</a:t>
                  </a:r>
                  <a:endParaRPr lang="zh-CN" altLang="en-US" sz="1600" dirty="0">
                    <a:latin typeface="微软雅黑" pitchFamily="34" charset="-122"/>
                    <a:ea typeface="微软雅黑" pitchFamily="34" charset="-122"/>
                  </a:endParaRPr>
                </a:p>
              </p:txBody>
            </p:sp>
            <p:sp>
              <p:nvSpPr>
                <p:cNvPr id="18" name="矩形 17"/>
                <p:cNvSpPr/>
                <p:nvPr/>
              </p:nvSpPr>
              <p:spPr bwMode="auto">
                <a:xfrm>
                  <a:off x="5197843" y="2546550"/>
                  <a:ext cx="3168352" cy="26996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dirty="0">
                      <a:solidFill>
                        <a:srgbClr val="000000"/>
                      </a:solidFill>
                      <a:latin typeface="微软雅黑" panose="020B0503020204020204" pitchFamily="34" charset="-122"/>
                      <a:ea typeface="微软雅黑" panose="020B0503020204020204" pitchFamily="34" charset="-122"/>
                    </a:rPr>
                    <a:t>br-int</a:t>
                  </a:r>
                </a:p>
              </p:txBody>
            </p:sp>
            <p:sp>
              <p:nvSpPr>
                <p:cNvPr id="22" name="矩形 21"/>
                <p:cNvSpPr/>
                <p:nvPr/>
              </p:nvSpPr>
              <p:spPr bwMode="auto">
                <a:xfrm>
                  <a:off x="5197843" y="3140462"/>
                  <a:ext cx="1296144" cy="26996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a:solidFill>
                        <a:srgbClr val="000000"/>
                      </a:solidFill>
                      <a:latin typeface="微软雅黑" panose="020B0503020204020204" pitchFamily="34" charset="-122"/>
                      <a:ea typeface="微软雅黑" panose="020B0503020204020204" pitchFamily="34" charset="-122"/>
                    </a:rPr>
                    <a:t>br-tun</a:t>
                  </a:r>
                  <a:endParaRPr lang="en-US" altLang="zh-CN" sz="1200" kern="0" dirty="0">
                    <a:solidFill>
                      <a:srgbClr val="000000"/>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a:off x="7718123" y="1898647"/>
                  <a:ext cx="0" cy="21596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cxnSpLocks/>
                </p:cNvCxnSpPr>
                <p:nvPr/>
              </p:nvCxnSpPr>
              <p:spPr>
                <a:xfrm>
                  <a:off x="7718123" y="2073170"/>
                  <a:ext cx="0" cy="47338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22" idx="0"/>
                </p:cNvCxnSpPr>
                <p:nvPr/>
              </p:nvCxnSpPr>
              <p:spPr>
                <a:xfrm>
                  <a:off x="5845915" y="2816510"/>
                  <a:ext cx="0" cy="32395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组合 140"/>
                <p:cNvGrpSpPr/>
                <p:nvPr/>
              </p:nvGrpSpPr>
              <p:grpSpPr>
                <a:xfrm>
                  <a:off x="7430091" y="3410421"/>
                  <a:ext cx="648072" cy="1133831"/>
                  <a:chOff x="5436096" y="4221088"/>
                  <a:chExt cx="648072" cy="1512168"/>
                </a:xfrm>
              </p:grpSpPr>
              <p:sp>
                <p:nvSpPr>
                  <p:cNvPr id="25" name="矩形 24"/>
                  <p:cNvSpPr/>
                  <p:nvPr/>
                </p:nvSpPr>
                <p:spPr bwMode="auto">
                  <a:xfrm>
                    <a:off x="550810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26" name="矩形 25"/>
                  <p:cNvSpPr/>
                  <p:nvPr/>
                </p:nvSpPr>
                <p:spPr bwMode="auto">
                  <a:xfrm>
                    <a:off x="586814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5436096" y="4653136"/>
                    <a:ext cx="648072" cy="216024"/>
                  </a:xfrm>
                  <a:prstGeom prst="rect">
                    <a:avLst/>
                  </a:prstGeom>
                  <a:solidFill>
                    <a:schemeClr val="accent2">
                      <a:lumMod val="50000"/>
                    </a:schemeClr>
                  </a:solidFill>
                  <a:ln>
                    <a:solidFill>
                      <a:srgbClr val="FFCC66">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fontAlgn="auto">
                      <a:spcBef>
                        <a:spcPts val="0"/>
                      </a:spcBef>
                      <a:spcAft>
                        <a:spcPts val="0"/>
                      </a:spcAft>
                      <a:buClr>
                        <a:srgbClr val="CC9900"/>
                      </a:buClr>
                      <a:defRPr/>
                    </a:pPr>
                    <a:r>
                      <a:rPr lang="en-US" altLang="zh-CN" sz="800" kern="0" dirty="0">
                        <a:solidFill>
                          <a:sysClr val="windowText" lastClr="000000"/>
                        </a:solidFill>
                        <a:latin typeface="微软雅黑" panose="020B0503020204020204" pitchFamily="34" charset="-122"/>
                        <a:ea typeface="微软雅黑" panose="020B0503020204020204" pitchFamily="34" charset="-122"/>
                      </a:rPr>
                      <a:t>bond</a:t>
                    </a:r>
                    <a:endParaRPr lang="zh-CN" altLang="en-US" sz="800"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5724128" y="4221088"/>
                    <a:ext cx="0" cy="43204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94015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endCxn id="25" idx="0"/>
                  </p:cNvCxnSpPr>
                  <p:nvPr/>
                </p:nvCxnSpPr>
                <p:spPr>
                  <a:xfrm>
                    <a:off x="558011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25" idx="2"/>
                  </p:cNvCxnSpPr>
                  <p:nvPr/>
                </p:nvCxnSpPr>
                <p:spPr>
                  <a:xfrm>
                    <a:off x="558011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94015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 name="组合 112"/>
                <p:cNvGrpSpPr/>
                <p:nvPr/>
              </p:nvGrpSpPr>
              <p:grpSpPr>
                <a:xfrm>
                  <a:off x="1093387" y="1186911"/>
                  <a:ext cx="3600400" cy="3357340"/>
                  <a:chOff x="4860032" y="1255636"/>
                  <a:chExt cx="3600400" cy="4477620"/>
                </a:xfrm>
              </p:grpSpPr>
              <p:grpSp>
                <p:nvGrpSpPr>
                  <p:cNvPr id="8" name="组合 98"/>
                  <p:cNvGrpSpPr/>
                  <p:nvPr/>
                </p:nvGrpSpPr>
                <p:grpSpPr>
                  <a:xfrm>
                    <a:off x="4860032" y="1255636"/>
                    <a:ext cx="3600400" cy="3901556"/>
                    <a:chOff x="4860032" y="1255636"/>
                    <a:chExt cx="3600400" cy="3901556"/>
                  </a:xfrm>
                </p:grpSpPr>
                <p:sp>
                  <p:nvSpPr>
                    <p:cNvPr id="118" name="矩形 117"/>
                    <p:cNvSpPr/>
                    <p:nvPr/>
                  </p:nvSpPr>
                  <p:spPr bwMode="auto">
                    <a:xfrm>
                      <a:off x="4860032" y="1268760"/>
                      <a:ext cx="3600400" cy="3888432"/>
                    </a:xfrm>
                    <a:prstGeom prst="rect">
                      <a:avLst/>
                    </a:prstGeom>
                    <a:solidFill>
                      <a:schemeClr val="accent3">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19" name="Text Box 9"/>
                    <p:cNvSpPr txBox="1">
                      <a:spLocks noChangeArrowheads="1"/>
                    </p:cNvSpPr>
                    <p:nvPr/>
                  </p:nvSpPr>
                  <p:spPr bwMode="gray">
                    <a:xfrm>
                      <a:off x="5713561" y="1255636"/>
                      <a:ext cx="1882775" cy="500235"/>
                    </a:xfrm>
                    <a:prstGeom prst="rect">
                      <a:avLst/>
                    </a:prstGeom>
                    <a:noFill/>
                    <a:ln w="9525" algn="ctr">
                      <a:noFill/>
                      <a:miter lim="800000"/>
                      <a:headEnd/>
                      <a:tailEnd/>
                    </a:ln>
                  </p:spPr>
                  <p:txBody>
                    <a:bodyPr anchor="ctr">
                      <a:spAutoFit/>
                    </a:bodyPr>
                    <a:lstStyle/>
                    <a:p>
                      <a:pPr algn="ctr">
                        <a:buClr>
                          <a:srgbClr val="CC9900"/>
                        </a:buClr>
                      </a:pPr>
                      <a:r>
                        <a:rPr lang="en-US" altLang="zh-CN" sz="1600" dirty="0">
                          <a:latin typeface="微软雅黑" pitchFamily="34" charset="-122"/>
                          <a:ea typeface="微软雅黑" pitchFamily="34" charset="-122"/>
                        </a:rPr>
                        <a:t>Host 1</a:t>
                      </a:r>
                      <a:endParaRPr lang="zh-CN" altLang="en-US" sz="1600" dirty="0">
                        <a:latin typeface="微软雅黑" pitchFamily="34" charset="-122"/>
                        <a:ea typeface="微软雅黑" pitchFamily="34" charset="-122"/>
                      </a:endParaRPr>
                    </a:p>
                  </p:txBody>
                </p:sp>
                <p:sp>
                  <p:nvSpPr>
                    <p:cNvPr id="120" name="矩形 119"/>
                    <p:cNvSpPr/>
                    <p:nvPr/>
                  </p:nvSpPr>
                  <p:spPr bwMode="auto">
                    <a:xfrm>
                      <a:off x="5220072" y="1700808"/>
                      <a:ext cx="1008112" cy="504056"/>
                    </a:xfrm>
                    <a:prstGeom prst="rect">
                      <a:avLst/>
                    </a:prstGeom>
                    <a:solidFill>
                      <a:srgbClr val="92D050"/>
                    </a:solidFill>
                    <a:ln>
                      <a:solidFill>
                        <a:schemeClr val="accent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1600">
                          <a:latin typeface="微软雅黑" panose="020B0503020204020204" pitchFamily="34" charset="-122"/>
                          <a:ea typeface="微软雅黑" panose="020B0503020204020204" pitchFamily="34" charset="-122"/>
                        </a:rPr>
                        <a:t>vm1</a:t>
                      </a:r>
                      <a:endParaRPr lang="zh-CN" altLang="en-US" sz="1600" dirty="0">
                        <a:latin typeface="微软雅黑" panose="020B0503020204020204" pitchFamily="34" charset="-122"/>
                        <a:ea typeface="微软雅黑" panose="020B0503020204020204" pitchFamily="34" charset="-122"/>
                      </a:endParaRPr>
                    </a:p>
                  </p:txBody>
                </p:sp>
                <p:sp>
                  <p:nvSpPr>
                    <p:cNvPr id="121" name="矩形 120"/>
                    <p:cNvSpPr/>
                    <p:nvPr/>
                  </p:nvSpPr>
                  <p:spPr bwMode="auto">
                    <a:xfrm>
                      <a:off x="5076056" y="3068960"/>
                      <a:ext cx="3168352" cy="36004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dirty="0">
                          <a:solidFill>
                            <a:srgbClr val="000000"/>
                          </a:solidFill>
                          <a:latin typeface="微软雅黑" panose="020B0503020204020204" pitchFamily="34" charset="-122"/>
                          <a:ea typeface="微软雅黑" panose="020B0503020204020204" pitchFamily="34" charset="-122"/>
                        </a:rPr>
                        <a:t>br-int</a:t>
                      </a:r>
                    </a:p>
                  </p:txBody>
                </p:sp>
                <p:sp>
                  <p:nvSpPr>
                    <p:cNvPr id="125" name="矩形 124"/>
                    <p:cNvSpPr/>
                    <p:nvPr/>
                  </p:nvSpPr>
                  <p:spPr bwMode="auto">
                    <a:xfrm>
                      <a:off x="550810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26" name="矩形 125"/>
                    <p:cNvSpPr/>
                    <p:nvPr/>
                  </p:nvSpPr>
                  <p:spPr bwMode="auto">
                    <a:xfrm>
                      <a:off x="5868144" y="5013176"/>
                      <a:ext cx="144016" cy="144016"/>
                    </a:xfrm>
                    <a:prstGeom prst="rect">
                      <a:avLst/>
                    </a:prstGeom>
                    <a:solidFill>
                      <a:schemeClr val="tx2">
                        <a:lumMod val="60000"/>
                        <a:lumOff val="40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buFont typeface="Wingdings" pitchFamily="2" charset="2"/>
                        <a:buChar char="n"/>
                        <a:defRPr/>
                      </a:pPr>
                      <a:endParaRPr lang="zh-CN" altLang="en-US" sz="1600" kern="0">
                        <a:solidFill>
                          <a:srgbClr val="000000"/>
                        </a:solidFill>
                        <a:latin typeface="微软雅黑" panose="020B0503020204020204" pitchFamily="34" charset="-122"/>
                        <a:ea typeface="微软雅黑" panose="020B0503020204020204" pitchFamily="34" charset="-122"/>
                      </a:endParaRPr>
                    </a:p>
                  </p:txBody>
                </p:sp>
                <p:sp>
                  <p:nvSpPr>
                    <p:cNvPr id="127" name="矩形 126"/>
                    <p:cNvSpPr/>
                    <p:nvPr/>
                  </p:nvSpPr>
                  <p:spPr bwMode="auto">
                    <a:xfrm>
                      <a:off x="5436096" y="4653136"/>
                      <a:ext cx="648072" cy="216024"/>
                    </a:xfrm>
                    <a:prstGeom prst="rect">
                      <a:avLst/>
                    </a:prstGeom>
                    <a:solidFill>
                      <a:schemeClr val="accent2">
                        <a:lumMod val="50000"/>
                      </a:schemeClr>
                    </a:solidFill>
                    <a:ln>
                      <a:solidFill>
                        <a:srgbClr val="FFCC66">
                          <a:lumMod val="75000"/>
                        </a:srgb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fontAlgn="auto">
                        <a:spcBef>
                          <a:spcPts val="0"/>
                        </a:spcBef>
                        <a:spcAft>
                          <a:spcPts val="0"/>
                        </a:spcAft>
                        <a:buClr>
                          <a:srgbClr val="CC9900"/>
                        </a:buClr>
                        <a:defRPr/>
                      </a:pPr>
                      <a:r>
                        <a:rPr lang="en-US" altLang="zh-CN" sz="800" kern="0" dirty="0">
                          <a:solidFill>
                            <a:sysClr val="windowText" lastClr="000000"/>
                          </a:solidFill>
                          <a:latin typeface="微软雅黑" panose="020B0503020204020204" pitchFamily="34" charset="-122"/>
                          <a:ea typeface="微软雅黑" panose="020B0503020204020204" pitchFamily="34" charset="-122"/>
                        </a:rPr>
                        <a:t>bond</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cxnSp>
                  <p:nvCxnSpPr>
                    <p:cNvPr id="128" name="直接连接符 127"/>
                    <p:cNvCxnSpPr>
                      <a:stCxn id="120" idx="2"/>
                    </p:cNvCxnSpPr>
                    <p:nvPr/>
                  </p:nvCxnSpPr>
                  <p:spPr>
                    <a:xfrm>
                      <a:off x="5724128" y="2204864"/>
                      <a:ext cx="0" cy="28803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cxnSpLocks/>
                    </p:cNvCxnSpPr>
                    <p:nvPr/>
                  </p:nvCxnSpPr>
                  <p:spPr>
                    <a:xfrm>
                      <a:off x="5724128" y="2492896"/>
                      <a:ext cx="0" cy="576063"/>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endCxn id="134" idx="0"/>
                    </p:cNvCxnSpPr>
                    <p:nvPr/>
                  </p:nvCxnSpPr>
                  <p:spPr>
                    <a:xfrm>
                      <a:off x="7596336" y="3429000"/>
                      <a:ext cx="0" cy="43204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bwMode="auto">
                    <a:xfrm>
                      <a:off x="6948264" y="3861048"/>
                      <a:ext cx="1296144" cy="360040"/>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1200" kern="0" dirty="0">
                          <a:solidFill>
                            <a:srgbClr val="000000"/>
                          </a:solidFill>
                          <a:latin typeface="微软雅黑" panose="020B0503020204020204" pitchFamily="34" charset="-122"/>
                          <a:ea typeface="微软雅黑" panose="020B0503020204020204" pitchFamily="34" charset="-122"/>
                        </a:rPr>
                        <a:t>br-tun</a:t>
                      </a:r>
                    </a:p>
                  </p:txBody>
                </p:sp>
                <p:cxnSp>
                  <p:nvCxnSpPr>
                    <p:cNvPr id="135" name="直接连接符 134"/>
                    <p:cNvCxnSpPr/>
                    <p:nvPr/>
                  </p:nvCxnSpPr>
                  <p:spPr>
                    <a:xfrm>
                      <a:off x="5868144" y="4221088"/>
                      <a:ext cx="0" cy="43204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94015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25" idx="0"/>
                    </p:cNvCxnSpPr>
                    <p:nvPr/>
                  </p:nvCxnSpPr>
                  <p:spPr>
                    <a:xfrm>
                      <a:off x="5580112" y="4869160"/>
                      <a:ext cx="0" cy="144016"/>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15" name="直接连接符 114"/>
                  <p:cNvCxnSpPr>
                    <a:stCxn id="125" idx="2"/>
                  </p:cNvCxnSpPr>
                  <p:nvPr/>
                </p:nvCxnSpPr>
                <p:spPr>
                  <a:xfrm>
                    <a:off x="558011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940152" y="5157192"/>
                    <a:ext cx="0" cy="5760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3" name="矩形 142"/>
                <p:cNvSpPr/>
                <p:nvPr/>
              </p:nvSpPr>
              <p:spPr bwMode="auto">
                <a:xfrm>
                  <a:off x="1453427"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eth0</a:t>
                  </a:r>
                  <a:endParaRPr lang="zh-CN" altLang="en-US" sz="900" dirty="0">
                    <a:latin typeface="微软雅黑" panose="020B0503020204020204" pitchFamily="34" charset="-122"/>
                    <a:ea typeface="微软雅黑" panose="020B0503020204020204" pitchFamily="34" charset="-122"/>
                  </a:endParaRPr>
                </a:p>
              </p:txBody>
            </p:sp>
            <p:sp>
              <p:nvSpPr>
                <p:cNvPr id="144" name="矩形 143"/>
                <p:cNvSpPr/>
                <p:nvPr/>
              </p:nvSpPr>
              <p:spPr bwMode="auto">
                <a:xfrm>
                  <a:off x="2101499"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eth1</a:t>
                  </a:r>
                  <a:endParaRPr lang="zh-CN" altLang="en-US" sz="900" dirty="0">
                    <a:latin typeface="微软雅黑" panose="020B0503020204020204" pitchFamily="34" charset="-122"/>
                    <a:ea typeface="微软雅黑" panose="020B0503020204020204" pitchFamily="34" charset="-122"/>
                  </a:endParaRPr>
                </a:p>
              </p:txBody>
            </p:sp>
            <p:sp>
              <p:nvSpPr>
                <p:cNvPr id="145" name="矩形 144"/>
                <p:cNvSpPr/>
                <p:nvPr/>
              </p:nvSpPr>
              <p:spPr bwMode="auto">
                <a:xfrm>
                  <a:off x="7214067"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eth0</a:t>
                  </a:r>
                  <a:endParaRPr lang="zh-CN" altLang="en-US" sz="900" dirty="0">
                    <a:latin typeface="微软雅黑" panose="020B0503020204020204" pitchFamily="34" charset="-122"/>
                    <a:ea typeface="微软雅黑" panose="020B0503020204020204" pitchFamily="34" charset="-122"/>
                  </a:endParaRPr>
                </a:p>
              </p:txBody>
            </p:sp>
            <p:sp>
              <p:nvSpPr>
                <p:cNvPr id="146" name="矩形 145"/>
                <p:cNvSpPr/>
                <p:nvPr/>
              </p:nvSpPr>
              <p:spPr bwMode="auto">
                <a:xfrm>
                  <a:off x="7862139" y="4058325"/>
                  <a:ext cx="50405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900" dirty="0">
                      <a:latin typeface="微软雅黑" panose="020B0503020204020204" pitchFamily="34" charset="-122"/>
                      <a:ea typeface="微软雅黑" panose="020B0503020204020204" pitchFamily="34" charset="-122"/>
                    </a:rPr>
                    <a:t>eth1</a:t>
                  </a:r>
                  <a:endParaRPr lang="zh-CN" altLang="en-US" sz="900" dirty="0">
                    <a:latin typeface="微软雅黑" panose="020B0503020204020204" pitchFamily="34" charset="-122"/>
                    <a:ea typeface="微软雅黑" panose="020B0503020204020204" pitchFamily="34" charset="-122"/>
                  </a:endParaRPr>
                </a:p>
              </p:txBody>
            </p:sp>
            <p:sp>
              <p:nvSpPr>
                <p:cNvPr id="174" name="矩形 173"/>
                <p:cNvSpPr/>
                <p:nvPr/>
              </p:nvSpPr>
              <p:spPr bwMode="auto">
                <a:xfrm>
                  <a:off x="1741459" y="4303190"/>
                  <a:ext cx="6264696" cy="323952"/>
                </a:xfrm>
                <a:prstGeom prst="rect">
                  <a:avLst/>
                </a:prstGeom>
                <a:solidFill>
                  <a:schemeClr val="accent3">
                    <a:lumMod val="85000"/>
                  </a:scheme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276" tIns="41638" rIns="83276" bIns="41638" numCol="1" rtlCol="0" anchor="ctr" anchorCtr="0" compatLnSpc="1">
                  <a:prstTxWarp prst="textNoShape">
                    <a:avLst/>
                  </a:prstTxWarp>
                </a:bodyPr>
                <a:lstStyle/>
                <a:p>
                  <a:pPr algn="ctr" defTabSz="832750">
                    <a:buClr>
                      <a:srgbClr val="CC9900"/>
                    </a:buClr>
                  </a:pPr>
                  <a:r>
                    <a:rPr lang="en-US" altLang="zh-CN" sz="1600" dirty="0">
                      <a:latin typeface="微软雅黑" panose="020B0503020204020204" pitchFamily="34" charset="-122"/>
                      <a:ea typeface="微软雅黑" panose="020B0503020204020204" pitchFamily="34" charset="-122"/>
                    </a:rPr>
                    <a:t>Data Network</a:t>
                  </a:r>
                  <a:endParaRPr lang="zh-CN" altLang="en-US" sz="1600" dirty="0">
                    <a:latin typeface="微软雅黑" panose="020B0503020204020204" pitchFamily="34" charset="-122"/>
                    <a:ea typeface="微软雅黑" panose="020B0503020204020204" pitchFamily="34" charset="-122"/>
                  </a:endParaRPr>
                </a:p>
              </p:txBody>
            </p:sp>
            <p:sp>
              <p:nvSpPr>
                <p:cNvPr id="153" name="椭圆 152"/>
                <p:cNvSpPr/>
                <p:nvPr/>
              </p:nvSpPr>
              <p:spPr bwMode="auto">
                <a:xfrm>
                  <a:off x="2893587" y="3619422"/>
                  <a:ext cx="1656184" cy="323952"/>
                </a:xfrm>
                <a:prstGeom prst="ellipse">
                  <a:avLst/>
                </a:prstGeom>
                <a:solidFill>
                  <a:schemeClr val="bg1">
                    <a:lumMod val="75000"/>
                  </a:schemeClr>
                </a:solidFill>
                <a:ln>
                  <a:solidFill>
                    <a:schemeClr val="tx1"/>
                  </a:solidFill>
                </a:ln>
                <a:effectLst/>
              </p:spPr>
              <p:txBody>
                <a:bodyPr vert="horz" wrap="square" lIns="83276" tIns="41638" rIns="83276" bIns="41638" numCol="1" rtlCol="0" anchor="ctr" anchorCtr="0" compatLnSpc="1">
                  <a:prstTxWarp prst="textNoShape">
                    <a:avLst/>
                  </a:prstTxWarp>
                </a:bodyPr>
                <a:lstStyle/>
                <a:p>
                  <a:pPr algn="ctr" defTabSz="832750">
                    <a:buClr>
                      <a:srgbClr val="CC9900"/>
                    </a:buClr>
                  </a:pPr>
                  <a:r>
                    <a:rPr lang="en-US" altLang="zh-CN" sz="1200" dirty="0" err="1">
                      <a:latin typeface="微软雅黑" panose="020B0503020204020204" pitchFamily="34" charset="-122"/>
                      <a:ea typeface="微软雅黑" panose="020B0503020204020204" pitchFamily="34" charset="-122"/>
                    </a:rPr>
                    <a:t>Alcor</a:t>
                  </a:r>
                  <a:r>
                    <a:rPr lang="en-US" altLang="zh-CN" sz="1200" dirty="0">
                      <a:latin typeface="微软雅黑" panose="020B0503020204020204" pitchFamily="34" charset="-122"/>
                      <a:ea typeface="微软雅黑" panose="020B0503020204020204" pitchFamily="34" charset="-122"/>
                    </a:rPr>
                    <a:t> Agent</a:t>
                  </a:r>
                  <a:endParaRPr lang="zh-CN" altLang="en-US" sz="1200" dirty="0">
                    <a:latin typeface="微软雅黑" panose="020B0503020204020204" pitchFamily="34" charset="-122"/>
                    <a:ea typeface="微软雅黑" panose="020B0503020204020204" pitchFamily="34" charset="-122"/>
                  </a:endParaRPr>
                </a:p>
              </p:txBody>
            </p:sp>
            <p:sp>
              <p:nvSpPr>
                <p:cNvPr id="154" name="椭圆 153"/>
                <p:cNvSpPr/>
                <p:nvPr/>
              </p:nvSpPr>
              <p:spPr bwMode="auto">
                <a:xfrm>
                  <a:off x="5197842" y="3619422"/>
                  <a:ext cx="1546129" cy="323952"/>
                </a:xfrm>
                <a:prstGeom prst="ellipse">
                  <a:avLst/>
                </a:prstGeom>
                <a:solidFill>
                  <a:schemeClr val="bg1">
                    <a:lumMod val="75000"/>
                  </a:schemeClr>
                </a:solidFill>
                <a:ln>
                  <a:solidFill>
                    <a:schemeClr val="tx1"/>
                  </a:solidFill>
                </a:ln>
                <a:effectLst/>
              </p:spPr>
              <p:txBody>
                <a:bodyPr vert="horz" wrap="square" lIns="83276" tIns="41638" rIns="83276" bIns="41638" numCol="1" rtlCol="0" anchor="ctr" anchorCtr="0" compatLnSpc="1">
                  <a:prstTxWarp prst="textNoShape">
                    <a:avLst/>
                  </a:prstTxWarp>
                </a:bodyPr>
                <a:lstStyle/>
                <a:p>
                  <a:pPr algn="ctr" defTabSz="832750">
                    <a:buClr>
                      <a:srgbClr val="CC9900"/>
                    </a:buClr>
                  </a:pPr>
                  <a:r>
                    <a:rPr lang="en-US" altLang="zh-CN" sz="1200" dirty="0" err="1">
                      <a:latin typeface="微软雅黑" panose="020B0503020204020204" pitchFamily="34" charset="-122"/>
                      <a:ea typeface="微软雅黑" panose="020B0503020204020204" pitchFamily="34" charset="-122"/>
                    </a:rPr>
                    <a:t>Alcor</a:t>
                  </a:r>
                  <a:r>
                    <a:rPr lang="en-US" altLang="zh-CN" sz="1200" dirty="0">
                      <a:latin typeface="微软雅黑" panose="020B0503020204020204" pitchFamily="34" charset="-122"/>
                      <a:ea typeface="微软雅黑" panose="020B0503020204020204" pitchFamily="34" charset="-122"/>
                    </a:rPr>
                    <a:t> Agent</a:t>
                  </a:r>
                  <a:endParaRPr lang="zh-CN" altLang="en-US" sz="1200" dirty="0">
                    <a:latin typeface="微软雅黑" panose="020B0503020204020204" pitchFamily="34" charset="-122"/>
                    <a:ea typeface="微软雅黑" panose="020B0503020204020204" pitchFamily="34" charset="-122"/>
                  </a:endParaRPr>
                </a:p>
              </p:txBody>
            </p:sp>
            <p:cxnSp>
              <p:nvCxnSpPr>
                <p:cNvPr id="163" name="直接箭头连接符 162"/>
                <p:cNvCxnSpPr>
                  <a:cxnSpLocks/>
                  <a:stCxn id="153" idx="0"/>
                  <a:endCxn id="121" idx="2"/>
                </p:cNvCxnSpPr>
                <p:nvPr/>
              </p:nvCxnSpPr>
              <p:spPr bwMode="auto">
                <a:xfrm flipH="1" flipV="1">
                  <a:off x="2893587" y="2816510"/>
                  <a:ext cx="828092" cy="802912"/>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9" name="直接箭头连接符 168"/>
                <p:cNvCxnSpPr>
                  <a:cxnSpLocks/>
                  <a:stCxn id="153" idx="0"/>
                  <a:endCxn id="134" idx="2"/>
                </p:cNvCxnSpPr>
                <p:nvPr/>
              </p:nvCxnSpPr>
              <p:spPr bwMode="auto">
                <a:xfrm flipV="1">
                  <a:off x="3721679" y="3410421"/>
                  <a:ext cx="108012" cy="209001"/>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73" name="直接箭头连接符 172"/>
                <p:cNvCxnSpPr>
                  <a:cxnSpLocks/>
                  <a:stCxn id="154" idx="0"/>
                  <a:endCxn id="22" idx="2"/>
                </p:cNvCxnSpPr>
                <p:nvPr/>
              </p:nvCxnSpPr>
              <p:spPr bwMode="auto">
                <a:xfrm flipH="1" flipV="1">
                  <a:off x="5845915" y="3410422"/>
                  <a:ext cx="124992" cy="209000"/>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0" name="直接箭头连接符 179"/>
                <p:cNvCxnSpPr>
                  <a:cxnSpLocks/>
                  <a:stCxn id="154" idx="0"/>
                  <a:endCxn id="18" idx="2"/>
                </p:cNvCxnSpPr>
                <p:nvPr/>
              </p:nvCxnSpPr>
              <p:spPr bwMode="auto">
                <a:xfrm flipV="1">
                  <a:off x="5970908" y="2816511"/>
                  <a:ext cx="811112" cy="802911"/>
                </a:xfrm>
                <a:prstGeom prst="straightConnector1">
                  <a:avLst/>
                </a:prstGeom>
                <a:ln>
                  <a:prstDash val="dash"/>
                  <a:tailEnd type="arrow"/>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7" name="圆角矩形 86"/>
                <p:cNvSpPr/>
                <p:nvPr/>
              </p:nvSpPr>
              <p:spPr bwMode="auto">
                <a:xfrm>
                  <a:off x="1222531" y="2417996"/>
                  <a:ext cx="3384375" cy="1072872"/>
                </a:xfrm>
                <a:prstGeom prst="roundRect">
                  <a:avLst/>
                </a:prstGeom>
                <a:noFill/>
                <a:ln w="19050">
                  <a:solidFill>
                    <a:schemeClr val="tx1"/>
                  </a:solidFill>
                  <a:prstDash val="lg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276" tIns="41638" rIns="83276" bIns="41638" numCol="1" rtlCol="0" anchor="ctr" anchorCtr="0" compatLnSpc="1">
                  <a:prstTxWarp prst="textNoShape">
                    <a:avLst/>
                  </a:prstTxWarp>
                </a:bodyPr>
                <a:lstStyle/>
                <a:p>
                  <a:pPr algn="ctr" defTabSz="832750">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sp>
              <p:nvSpPr>
                <p:cNvPr id="88" name="圆角矩形 87"/>
                <p:cNvSpPr/>
                <p:nvPr/>
              </p:nvSpPr>
              <p:spPr bwMode="auto">
                <a:xfrm>
                  <a:off x="5088947" y="2406000"/>
                  <a:ext cx="3384375" cy="1072872"/>
                </a:xfrm>
                <a:prstGeom prst="roundRect">
                  <a:avLst/>
                </a:prstGeom>
                <a:noFill/>
                <a:ln w="19050">
                  <a:solidFill>
                    <a:schemeClr val="tx1"/>
                  </a:solidFill>
                  <a:prstDash val="lg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276" tIns="41638" rIns="83276" bIns="41638" numCol="1" rtlCol="0" anchor="ctr" anchorCtr="0" compatLnSpc="1">
                  <a:prstTxWarp prst="textNoShape">
                    <a:avLst/>
                  </a:prstTxWarp>
                </a:bodyPr>
                <a:lstStyle/>
                <a:p>
                  <a:pPr algn="ctr" defTabSz="832750">
                    <a:buClr>
                      <a:srgbClr val="CC9900"/>
                    </a:buClr>
                    <a:buFont typeface="Wingdings" pitchFamily="2" charset="2"/>
                    <a:buChar char="n"/>
                  </a:pPr>
                  <a:endParaRPr lang="zh-CN" altLang="en-US" sz="1600">
                    <a:latin typeface="微软雅黑" panose="020B0503020204020204" pitchFamily="34" charset="-122"/>
                    <a:ea typeface="微软雅黑" panose="020B0503020204020204" pitchFamily="34" charset="-122"/>
                  </a:endParaRPr>
                </a:p>
              </p:txBody>
            </p:sp>
            <p:cxnSp>
              <p:nvCxnSpPr>
                <p:cNvPr id="89" name="直接连接符 88" descr="VxLAN流量"/>
                <p:cNvCxnSpPr/>
                <p:nvPr/>
              </p:nvCxnSpPr>
              <p:spPr bwMode="auto">
                <a:xfrm flipV="1">
                  <a:off x="423513" y="2816510"/>
                  <a:ext cx="549926" cy="1"/>
                </a:xfrm>
                <a:prstGeom prst="line">
                  <a:avLst/>
                </a:prstGeom>
                <a:noFill/>
                <a:ln w="19050" cap="flat" cmpd="sng" algn="ctr">
                  <a:solidFill>
                    <a:srgbClr val="00B0F0"/>
                  </a:solidFill>
                  <a:prstDash val="solid"/>
                  <a:round/>
                  <a:headEnd type="none" w="med" len="med"/>
                  <a:tailEnd type="none" w="med" len="med"/>
                </a:ln>
                <a:effectLst/>
              </p:spPr>
            </p:cxnSp>
            <p:sp>
              <p:nvSpPr>
                <p:cNvPr id="95" name="矩形 94"/>
                <p:cNvSpPr/>
                <p:nvPr/>
              </p:nvSpPr>
              <p:spPr bwMode="auto">
                <a:xfrm>
                  <a:off x="323528" y="2650536"/>
                  <a:ext cx="75557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700" dirty="0">
                      <a:solidFill>
                        <a:srgbClr val="00B0F0"/>
                      </a:solidFill>
                      <a:latin typeface="微软雅黑" panose="020B0503020204020204" pitchFamily="34" charset="-122"/>
                      <a:ea typeface="微软雅黑" panose="020B0503020204020204" pitchFamily="34" charset="-122"/>
                    </a:rPr>
                    <a:t>VLAN</a:t>
                  </a:r>
                  <a:r>
                    <a:rPr lang="zh-CN" altLang="en-US" sz="700" dirty="0">
                      <a:solidFill>
                        <a:srgbClr val="00B0F0"/>
                      </a:solidFill>
                      <a:latin typeface="微软雅黑" panose="020B0503020204020204" pitchFamily="34" charset="-122"/>
                      <a:ea typeface="微软雅黑" panose="020B0503020204020204" pitchFamily="34" charset="-122"/>
                    </a:rPr>
                    <a:t> </a:t>
                  </a:r>
                  <a:r>
                    <a:rPr lang="en-US" altLang="zh-CN" sz="700" dirty="0">
                      <a:solidFill>
                        <a:srgbClr val="00B0F0"/>
                      </a:solidFill>
                      <a:latin typeface="微软雅黑" panose="020B0503020204020204" pitchFamily="34" charset="-122"/>
                      <a:ea typeface="微软雅黑" panose="020B0503020204020204" pitchFamily="34" charset="-122"/>
                    </a:rPr>
                    <a:t>Traffic</a:t>
                  </a:r>
                  <a:endParaRPr lang="zh-CN" altLang="en-US" sz="700" dirty="0">
                    <a:solidFill>
                      <a:srgbClr val="00B0F0"/>
                    </a:solidFill>
                    <a:latin typeface="微软雅黑" panose="020B0503020204020204" pitchFamily="34" charset="-122"/>
                    <a:ea typeface="微软雅黑" panose="020B0503020204020204" pitchFamily="34" charset="-122"/>
                  </a:endParaRPr>
                </a:p>
              </p:txBody>
            </p:sp>
            <p:cxnSp>
              <p:nvCxnSpPr>
                <p:cNvPr id="99" name="直接连接符 98" descr="VxLAN流量"/>
                <p:cNvCxnSpPr/>
                <p:nvPr/>
              </p:nvCxnSpPr>
              <p:spPr bwMode="auto">
                <a:xfrm flipV="1">
                  <a:off x="423513" y="3016483"/>
                  <a:ext cx="549926" cy="1"/>
                </a:xfrm>
                <a:prstGeom prst="line">
                  <a:avLst/>
                </a:prstGeom>
                <a:noFill/>
                <a:ln w="19050" cap="flat" cmpd="sng" algn="ctr">
                  <a:solidFill>
                    <a:srgbClr val="0000FF"/>
                  </a:solidFill>
                  <a:prstDash val="solid"/>
                  <a:round/>
                  <a:headEnd type="none" w="med" len="med"/>
                  <a:tailEnd type="none" w="med" len="med"/>
                </a:ln>
                <a:effectLst/>
              </p:spPr>
            </p:cxnSp>
            <p:sp>
              <p:nvSpPr>
                <p:cNvPr id="100" name="矩形 99"/>
                <p:cNvSpPr/>
                <p:nvPr/>
              </p:nvSpPr>
              <p:spPr bwMode="auto">
                <a:xfrm>
                  <a:off x="323528" y="2850509"/>
                  <a:ext cx="755576" cy="21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700" dirty="0" err="1">
                      <a:solidFill>
                        <a:srgbClr val="0000FF"/>
                      </a:solidFill>
                      <a:latin typeface="微软雅黑" panose="020B0503020204020204" pitchFamily="34" charset="-122"/>
                      <a:ea typeface="微软雅黑" panose="020B0503020204020204" pitchFamily="34" charset="-122"/>
                    </a:rPr>
                    <a:t>VxLAN</a:t>
                  </a:r>
                  <a:r>
                    <a:rPr lang="zh-CN" altLang="en-US" sz="700" dirty="0">
                      <a:solidFill>
                        <a:srgbClr val="0000FF"/>
                      </a:solidFill>
                      <a:latin typeface="微软雅黑" panose="020B0503020204020204" pitchFamily="34" charset="-122"/>
                      <a:ea typeface="微软雅黑" panose="020B0503020204020204" pitchFamily="34" charset="-122"/>
                    </a:rPr>
                    <a:t> </a:t>
                  </a:r>
                  <a:r>
                    <a:rPr lang="en-US" altLang="zh-CN" sz="700" dirty="0">
                      <a:solidFill>
                        <a:srgbClr val="0000FF"/>
                      </a:solidFill>
                      <a:latin typeface="微软雅黑" panose="020B0503020204020204" pitchFamily="34" charset="-122"/>
                      <a:ea typeface="微软雅黑" panose="020B0503020204020204" pitchFamily="34" charset="-122"/>
                    </a:rPr>
                    <a:t>Traffic</a:t>
                  </a:r>
                  <a:endParaRPr lang="zh-CN" altLang="en-US" sz="700" dirty="0">
                    <a:solidFill>
                      <a:srgbClr val="0000FF"/>
                    </a:solidFill>
                    <a:latin typeface="微软雅黑" panose="020B0503020204020204" pitchFamily="34" charset="-122"/>
                    <a:ea typeface="微软雅黑" panose="020B0503020204020204" pitchFamily="34" charset="-122"/>
                  </a:endParaRPr>
                </a:p>
              </p:txBody>
            </p:sp>
            <p:cxnSp>
              <p:nvCxnSpPr>
                <p:cNvPr id="39" name="直接连接符 38"/>
                <p:cNvCxnSpPr>
                  <a:stCxn id="120" idx="2"/>
                </p:cNvCxnSpPr>
                <p:nvPr/>
              </p:nvCxnSpPr>
              <p:spPr bwMode="auto">
                <a:xfrm>
                  <a:off x="1957483" y="1898647"/>
                  <a:ext cx="0" cy="751889"/>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bwMode="auto">
                <a:xfrm>
                  <a:off x="1957483" y="2650536"/>
                  <a:ext cx="864096"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bwMode="auto">
                <a:xfrm>
                  <a:off x="2749571" y="2650535"/>
                  <a:ext cx="1152128"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bwMode="auto">
                <a:xfrm>
                  <a:off x="3901699" y="2650535"/>
                  <a:ext cx="0" cy="590942"/>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bwMode="auto">
                <a:xfrm flipH="1">
                  <a:off x="3347864" y="3241478"/>
                  <a:ext cx="553835" cy="0"/>
                </a:xfrm>
                <a:prstGeom prst="line">
                  <a:avLst/>
                </a:prstGeom>
                <a:ln w="28575" cap="flat" cmpd="sng" algn="ctr">
                  <a:solidFill>
                    <a:srgbClr val="00B0F0"/>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bwMode="auto">
                <a:xfrm flipH="1">
                  <a:off x="2101499" y="3241478"/>
                  <a:ext cx="1246365" cy="0"/>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bwMode="auto">
                <a:xfrm>
                  <a:off x="2101499" y="3223196"/>
                  <a:ext cx="0" cy="1224010"/>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bwMode="auto">
                <a:xfrm>
                  <a:off x="2101499" y="4447206"/>
                  <a:ext cx="5616624" cy="0"/>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bwMode="auto">
                <a:xfrm flipV="1">
                  <a:off x="7718123" y="3275442"/>
                  <a:ext cx="0" cy="1171764"/>
                </a:xfrm>
                <a:prstGeom prst="line">
                  <a:avLst/>
                </a:prstGeom>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bwMode="auto">
                <a:xfrm flipH="1">
                  <a:off x="6156176" y="3275441"/>
                  <a:ext cx="1561947" cy="0"/>
                </a:xfrm>
                <a:prstGeom prst="line">
                  <a:avLst/>
                </a:prstGeom>
                <a:ln w="28575" cap="flat" cmpd="sng" algn="ctr">
                  <a:solidFill>
                    <a:srgbClr val="0000FF"/>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bwMode="auto">
                <a:xfrm flipH="1">
                  <a:off x="5773907" y="3275442"/>
                  <a:ext cx="382269"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bwMode="auto">
                <a:xfrm flipV="1">
                  <a:off x="5773907" y="2650536"/>
                  <a:ext cx="0" cy="644935"/>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bwMode="auto">
                <a:xfrm>
                  <a:off x="5773907" y="2650536"/>
                  <a:ext cx="1944216" cy="0"/>
                </a:xfrm>
                <a:prstGeom prst="line">
                  <a:avLst/>
                </a:prstGeom>
                <a:ln w="28575"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bwMode="auto">
                <a:xfrm flipV="1">
                  <a:off x="7718123" y="1898648"/>
                  <a:ext cx="0" cy="751888"/>
                </a:xfrm>
                <a:prstGeom prst="line">
                  <a:avLst/>
                </a:prstGeom>
                <a:ln w="28575" cap="flat" cmpd="sng" algn="ctr">
                  <a:solidFill>
                    <a:srgbClr val="00B0F0"/>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58" name="矩形 157"/>
                <p:cNvSpPr/>
                <p:nvPr/>
              </p:nvSpPr>
              <p:spPr bwMode="auto">
                <a:xfrm>
                  <a:off x="157283" y="1739856"/>
                  <a:ext cx="864096" cy="266775"/>
                </a:xfrm>
                <a:prstGeom prst="rect">
                  <a:avLst/>
                </a:prstGeom>
                <a:solidFill>
                  <a:srgbClr val="FFC000"/>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defRPr/>
                  </a:pPr>
                  <a:r>
                    <a:rPr lang="en-US" altLang="zh-CN" sz="900" kern="0">
                      <a:solidFill>
                        <a:srgbClr val="000000"/>
                      </a:solidFill>
                      <a:latin typeface="微软雅黑" panose="020B0503020204020204" pitchFamily="34" charset="-122"/>
                      <a:ea typeface="微软雅黑" panose="020B0503020204020204" pitchFamily="34" charset="-122"/>
                    </a:rPr>
                    <a:t>ovs bridge</a:t>
                  </a:r>
                  <a:endParaRPr lang="en-US" altLang="zh-CN" sz="900" kern="0" dirty="0">
                    <a:solidFill>
                      <a:srgbClr val="000000"/>
                    </a:solidFill>
                    <a:latin typeface="微软雅黑" panose="020B0503020204020204" pitchFamily="34" charset="-122"/>
                    <a:ea typeface="微软雅黑" panose="020B0503020204020204" pitchFamily="34" charset="-122"/>
                  </a:endParaRPr>
                </a:p>
              </p:txBody>
            </p:sp>
          </p:grpSp>
          <p:sp>
            <p:nvSpPr>
              <p:cNvPr id="138" name="矩形 94">
                <a:extLst>
                  <a:ext uri="{FF2B5EF4-FFF2-40B4-BE49-F238E27FC236}">
                    <a16:creationId xmlns:a16="http://schemas.microsoft.com/office/drawing/2014/main" id="{169BD880-A70D-4EFA-AE35-88ED229B0D51}"/>
                  </a:ext>
                </a:extLst>
              </p:cNvPr>
              <p:cNvSpPr/>
              <p:nvPr/>
            </p:nvSpPr>
            <p:spPr bwMode="auto">
              <a:xfrm>
                <a:off x="2016415" y="1798954"/>
                <a:ext cx="718809" cy="19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700" dirty="0">
                    <a:latin typeface="微软雅黑" panose="020B0503020204020204" pitchFamily="34" charset="-122"/>
                    <a:ea typeface="微软雅黑" panose="020B0503020204020204" pitchFamily="34" charset="-122"/>
                  </a:rPr>
                  <a:t>Control Message</a:t>
                </a:r>
                <a:endParaRPr lang="zh-CN" altLang="en-US" sz="700" dirty="0">
                  <a:latin typeface="微软雅黑" panose="020B0503020204020204" pitchFamily="34" charset="-122"/>
                  <a:ea typeface="微软雅黑" panose="020B0503020204020204" pitchFamily="34" charset="-122"/>
                </a:endParaRPr>
              </a:p>
            </p:txBody>
          </p:sp>
        </p:grpSp>
        <p:sp>
          <p:nvSpPr>
            <p:cNvPr id="3" name="矩形 18">
              <a:extLst>
                <a:ext uri="{FF2B5EF4-FFF2-40B4-BE49-F238E27FC236}">
                  <a16:creationId xmlns:a16="http://schemas.microsoft.com/office/drawing/2014/main" id="{155EA2CF-4770-4E27-AE87-1E802CA5611C}"/>
                </a:ext>
              </a:extLst>
            </p:cNvPr>
            <p:cNvSpPr/>
            <p:nvPr/>
          </p:nvSpPr>
          <p:spPr bwMode="auto">
            <a:xfrm>
              <a:off x="8585811" y="1057112"/>
              <a:ext cx="959056" cy="341140"/>
            </a:xfrm>
            <a:prstGeom prst="rect">
              <a:avLst/>
            </a:prstGeom>
            <a:solidFill>
              <a:srgbClr val="FFB7D6"/>
            </a:solidFill>
            <a:ln>
              <a:solidFill>
                <a:schemeClr val="accent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832750">
                <a:buClr>
                  <a:srgbClr val="CC9900"/>
                </a:buClr>
              </a:pPr>
              <a:r>
                <a:rPr lang="en-US" altLang="zh-CN" sz="1600" dirty="0">
                  <a:latin typeface="微软雅黑" panose="020B0503020204020204" pitchFamily="34" charset="-122"/>
                  <a:ea typeface="微软雅黑" panose="020B0503020204020204" pitchFamily="34" charset="-122"/>
                </a:rPr>
                <a:t>vm2</a:t>
              </a:r>
              <a:endParaRPr lang="zh-CN" altLang="en-US" sz="1600" dirty="0">
                <a:latin typeface="微软雅黑" panose="020B0503020204020204" pitchFamily="34" charset="-122"/>
                <a:ea typeface="微软雅黑" panose="020B0503020204020204" pitchFamily="34" charset="-122"/>
              </a:endParaRPr>
            </a:p>
          </p:txBody>
        </p:sp>
      </p:grpSp>
      <p:graphicFrame>
        <p:nvGraphicFramePr>
          <p:cNvPr id="77" name="Table 2">
            <a:extLst>
              <a:ext uri="{FF2B5EF4-FFF2-40B4-BE49-F238E27FC236}">
                <a16:creationId xmlns:a16="http://schemas.microsoft.com/office/drawing/2014/main" id="{7BDCC572-3BA0-4E82-9EAD-ED4BE6632016}"/>
              </a:ext>
            </a:extLst>
          </p:cNvPr>
          <p:cNvGraphicFramePr>
            <a:graphicFrameLocks noGrp="1"/>
          </p:cNvGraphicFramePr>
          <p:nvPr/>
        </p:nvGraphicFramePr>
        <p:xfrm>
          <a:off x="0" y="1769190"/>
          <a:ext cx="3449928" cy="264359"/>
        </p:xfrm>
        <a:graphic>
          <a:graphicData uri="http://schemas.openxmlformats.org/drawingml/2006/table">
            <a:tbl>
              <a:tblPr firstRow="1" bandRow="1">
                <a:tableStyleId>{F2DE63D5-997A-4646-A377-4702673A728D}</a:tableStyleId>
              </a:tblPr>
              <a:tblGrid>
                <a:gridCol w="208280">
                  <a:extLst>
                    <a:ext uri="{9D8B030D-6E8A-4147-A177-3AD203B41FA5}">
                      <a16:colId xmlns:a16="http://schemas.microsoft.com/office/drawing/2014/main" val="2155461527"/>
                    </a:ext>
                  </a:extLst>
                </a:gridCol>
                <a:gridCol w="771894">
                  <a:extLst>
                    <a:ext uri="{9D8B030D-6E8A-4147-A177-3AD203B41FA5}">
                      <a16:colId xmlns:a16="http://schemas.microsoft.com/office/drawing/2014/main" val="3733087119"/>
                    </a:ext>
                  </a:extLst>
                </a:gridCol>
                <a:gridCol w="1051560">
                  <a:extLst>
                    <a:ext uri="{9D8B030D-6E8A-4147-A177-3AD203B41FA5}">
                      <a16:colId xmlns:a16="http://schemas.microsoft.com/office/drawing/2014/main" val="1837098610"/>
                    </a:ext>
                  </a:extLst>
                </a:gridCol>
                <a:gridCol w="678180">
                  <a:extLst>
                    <a:ext uri="{9D8B030D-6E8A-4147-A177-3AD203B41FA5}">
                      <a16:colId xmlns:a16="http://schemas.microsoft.com/office/drawing/2014/main" val="1862253029"/>
                    </a:ext>
                  </a:extLst>
                </a:gridCol>
                <a:gridCol w="740014">
                  <a:extLst>
                    <a:ext uri="{9D8B030D-6E8A-4147-A177-3AD203B41FA5}">
                      <a16:colId xmlns:a16="http://schemas.microsoft.com/office/drawing/2014/main" val="596293390"/>
                    </a:ext>
                  </a:extLst>
                </a:gridCol>
              </a:tblGrid>
              <a:tr h="264359">
                <a:tc>
                  <a:txBody>
                    <a:bodyPr/>
                    <a:lstStyle/>
                    <a:p>
                      <a:r>
                        <a:rPr lang="en-US" sz="1000" dirty="0">
                          <a:solidFill>
                            <a:schemeClr val="tx2"/>
                          </a:solidFill>
                        </a:rPr>
                        <a:t>1</a:t>
                      </a:r>
                    </a:p>
                  </a:txBody>
                  <a:tcPr/>
                </a:tc>
                <a:tc>
                  <a:txBody>
                    <a:bodyPr/>
                    <a:lstStyle/>
                    <a:p>
                      <a:r>
                        <a:rPr lang="en-US" sz="1000" dirty="0">
                          <a:solidFill>
                            <a:srgbClr val="00B050"/>
                          </a:solidFill>
                        </a:rPr>
                        <a:t>Vm1 mac</a:t>
                      </a:r>
                    </a:p>
                  </a:txBody>
                  <a:tcPr/>
                </a:tc>
                <a:tc>
                  <a:txBody>
                    <a:bodyPr/>
                    <a:lstStyle/>
                    <a:p>
                      <a:r>
                        <a:rPr lang="en-US" sz="1000" dirty="0">
                          <a:solidFill>
                            <a:srgbClr val="00B050"/>
                          </a:solidFill>
                        </a:rPr>
                        <a:t>Green </a:t>
                      </a:r>
                      <a:r>
                        <a:rPr lang="en-US" sz="1000" dirty="0" err="1">
                          <a:solidFill>
                            <a:srgbClr val="00B050"/>
                          </a:solidFill>
                        </a:rPr>
                        <a:t>gw</a:t>
                      </a:r>
                      <a:r>
                        <a:rPr lang="en-US" sz="1000" dirty="0">
                          <a:solidFill>
                            <a:srgbClr val="00B050"/>
                          </a:solidFill>
                        </a:rPr>
                        <a:t> mac</a:t>
                      </a:r>
                    </a:p>
                  </a:txBody>
                  <a:tcPr/>
                </a:tc>
                <a:tc>
                  <a:txBody>
                    <a:bodyPr/>
                    <a:lstStyle/>
                    <a:p>
                      <a:r>
                        <a:rPr lang="en-US" sz="1000" dirty="0">
                          <a:solidFill>
                            <a:srgbClr val="00B050"/>
                          </a:solidFill>
                        </a:rPr>
                        <a:t>Vm1 </a:t>
                      </a:r>
                      <a:r>
                        <a:rPr lang="en-US" sz="1000" dirty="0" err="1">
                          <a:solidFill>
                            <a:srgbClr val="00B050"/>
                          </a:solidFill>
                        </a:rPr>
                        <a:t>ip</a:t>
                      </a:r>
                      <a:endParaRPr lang="en-US" sz="1000" dirty="0">
                        <a:solidFill>
                          <a:srgbClr val="00B050"/>
                        </a:solidFill>
                      </a:endParaRPr>
                    </a:p>
                  </a:txBody>
                  <a:tcPr/>
                </a:tc>
                <a:tc>
                  <a:txBody>
                    <a:bodyPr/>
                    <a:lstStyle/>
                    <a:p>
                      <a:r>
                        <a:rPr lang="en-US" sz="1000" dirty="0">
                          <a:solidFill>
                            <a:srgbClr val="FF0000"/>
                          </a:solidFill>
                        </a:rPr>
                        <a:t>Vm2 </a:t>
                      </a:r>
                      <a:r>
                        <a:rPr lang="en-US" sz="1000" dirty="0" err="1">
                          <a:solidFill>
                            <a:srgbClr val="FF0000"/>
                          </a:solidFill>
                        </a:rPr>
                        <a:t>ip</a:t>
                      </a:r>
                      <a:endParaRPr lang="en-US" sz="1000" dirty="0">
                        <a:solidFill>
                          <a:srgbClr val="FF0000"/>
                        </a:solidFill>
                      </a:endParaRPr>
                    </a:p>
                  </a:txBody>
                  <a:tcPr/>
                </a:tc>
                <a:extLst>
                  <a:ext uri="{0D108BD9-81ED-4DB2-BD59-A6C34878D82A}">
                    <a16:rowId xmlns:a16="http://schemas.microsoft.com/office/drawing/2014/main" val="1090468205"/>
                  </a:ext>
                </a:extLst>
              </a:tr>
            </a:tbl>
          </a:graphicData>
        </a:graphic>
      </p:graphicFrame>
      <p:graphicFrame>
        <p:nvGraphicFramePr>
          <p:cNvPr id="79" name="Table 2">
            <a:extLst>
              <a:ext uri="{FF2B5EF4-FFF2-40B4-BE49-F238E27FC236}">
                <a16:creationId xmlns:a16="http://schemas.microsoft.com/office/drawing/2014/main" id="{00C13200-70BE-4EA7-8FF3-707E9995FF4F}"/>
              </a:ext>
            </a:extLst>
          </p:cNvPr>
          <p:cNvGraphicFramePr>
            <a:graphicFrameLocks noGrp="1"/>
          </p:cNvGraphicFramePr>
          <p:nvPr/>
        </p:nvGraphicFramePr>
        <p:xfrm>
          <a:off x="0" y="2743561"/>
          <a:ext cx="3449928" cy="264359"/>
        </p:xfrm>
        <a:graphic>
          <a:graphicData uri="http://schemas.openxmlformats.org/drawingml/2006/table">
            <a:tbl>
              <a:tblPr firstRow="1" bandRow="1">
                <a:tableStyleId>{F2DE63D5-997A-4646-A377-4702673A728D}</a:tableStyleId>
              </a:tblPr>
              <a:tblGrid>
                <a:gridCol w="208280">
                  <a:extLst>
                    <a:ext uri="{9D8B030D-6E8A-4147-A177-3AD203B41FA5}">
                      <a16:colId xmlns:a16="http://schemas.microsoft.com/office/drawing/2014/main" val="2155461527"/>
                    </a:ext>
                  </a:extLst>
                </a:gridCol>
                <a:gridCol w="927100">
                  <a:extLst>
                    <a:ext uri="{9D8B030D-6E8A-4147-A177-3AD203B41FA5}">
                      <a16:colId xmlns:a16="http://schemas.microsoft.com/office/drawing/2014/main" val="3733087119"/>
                    </a:ext>
                  </a:extLst>
                </a:gridCol>
                <a:gridCol w="792480">
                  <a:extLst>
                    <a:ext uri="{9D8B030D-6E8A-4147-A177-3AD203B41FA5}">
                      <a16:colId xmlns:a16="http://schemas.microsoft.com/office/drawing/2014/main" val="1837098610"/>
                    </a:ext>
                  </a:extLst>
                </a:gridCol>
                <a:gridCol w="782054">
                  <a:extLst>
                    <a:ext uri="{9D8B030D-6E8A-4147-A177-3AD203B41FA5}">
                      <a16:colId xmlns:a16="http://schemas.microsoft.com/office/drawing/2014/main" val="1862253029"/>
                    </a:ext>
                  </a:extLst>
                </a:gridCol>
                <a:gridCol w="740014">
                  <a:extLst>
                    <a:ext uri="{9D8B030D-6E8A-4147-A177-3AD203B41FA5}">
                      <a16:colId xmlns:a16="http://schemas.microsoft.com/office/drawing/2014/main" val="596293390"/>
                    </a:ext>
                  </a:extLst>
                </a:gridCol>
              </a:tblGrid>
              <a:tr h="264359">
                <a:tc>
                  <a:txBody>
                    <a:bodyPr/>
                    <a:lstStyle/>
                    <a:p>
                      <a:r>
                        <a:rPr lang="en-US" sz="1000" dirty="0">
                          <a:solidFill>
                            <a:schemeClr val="tx2"/>
                          </a:solidFill>
                        </a:rPr>
                        <a:t>2</a:t>
                      </a:r>
                    </a:p>
                  </a:txBody>
                  <a:tcPr/>
                </a:tc>
                <a:tc>
                  <a:txBody>
                    <a:bodyPr/>
                    <a:lstStyle/>
                    <a:p>
                      <a:r>
                        <a:rPr lang="en-US" sz="1000" dirty="0">
                          <a:solidFill>
                            <a:srgbClr val="FF0000"/>
                          </a:solidFill>
                        </a:rPr>
                        <a:t>Red </a:t>
                      </a:r>
                      <a:r>
                        <a:rPr lang="en-US" sz="1000" dirty="0" err="1">
                          <a:solidFill>
                            <a:srgbClr val="FF0000"/>
                          </a:solidFill>
                        </a:rPr>
                        <a:t>gw</a:t>
                      </a:r>
                      <a:r>
                        <a:rPr lang="en-US" sz="1000" dirty="0">
                          <a:solidFill>
                            <a:srgbClr val="FF0000"/>
                          </a:solidFill>
                        </a:rPr>
                        <a:t> mac</a:t>
                      </a:r>
                    </a:p>
                  </a:txBody>
                  <a:tcPr/>
                </a:tc>
                <a:tc>
                  <a:txBody>
                    <a:bodyPr/>
                    <a:lstStyle/>
                    <a:p>
                      <a:r>
                        <a:rPr lang="en-US" sz="1000" dirty="0">
                          <a:solidFill>
                            <a:srgbClr val="FF0000"/>
                          </a:solidFill>
                        </a:rPr>
                        <a:t>Vm2 mac</a:t>
                      </a:r>
                    </a:p>
                  </a:txBody>
                  <a:tcPr/>
                </a:tc>
                <a:tc>
                  <a:txBody>
                    <a:bodyPr/>
                    <a:lstStyle/>
                    <a:p>
                      <a:r>
                        <a:rPr lang="en-US" sz="1000" dirty="0">
                          <a:solidFill>
                            <a:srgbClr val="00B050"/>
                          </a:solidFill>
                        </a:rPr>
                        <a:t>Vm1 </a:t>
                      </a:r>
                      <a:r>
                        <a:rPr lang="en-US" sz="1000" dirty="0" err="1">
                          <a:solidFill>
                            <a:srgbClr val="00B050"/>
                          </a:solidFill>
                        </a:rPr>
                        <a:t>ip</a:t>
                      </a:r>
                      <a:endParaRPr lang="en-US" sz="1000" dirty="0">
                        <a:solidFill>
                          <a:srgbClr val="00B050"/>
                        </a:solidFill>
                      </a:endParaRPr>
                    </a:p>
                  </a:txBody>
                  <a:tcPr/>
                </a:tc>
                <a:tc>
                  <a:txBody>
                    <a:bodyPr/>
                    <a:lstStyle/>
                    <a:p>
                      <a:r>
                        <a:rPr lang="en-US" sz="1000" dirty="0">
                          <a:solidFill>
                            <a:srgbClr val="FF0000"/>
                          </a:solidFill>
                        </a:rPr>
                        <a:t>Vm2 </a:t>
                      </a:r>
                      <a:r>
                        <a:rPr lang="en-US" sz="1000" dirty="0" err="1">
                          <a:solidFill>
                            <a:srgbClr val="FF0000"/>
                          </a:solidFill>
                        </a:rPr>
                        <a:t>ip</a:t>
                      </a:r>
                      <a:endParaRPr lang="en-US" sz="1000" dirty="0">
                        <a:solidFill>
                          <a:srgbClr val="FF0000"/>
                        </a:solidFill>
                      </a:endParaRPr>
                    </a:p>
                  </a:txBody>
                  <a:tcPr/>
                </a:tc>
                <a:extLst>
                  <a:ext uri="{0D108BD9-81ED-4DB2-BD59-A6C34878D82A}">
                    <a16:rowId xmlns:a16="http://schemas.microsoft.com/office/drawing/2014/main" val="1090468205"/>
                  </a:ext>
                </a:extLst>
              </a:tr>
            </a:tbl>
          </a:graphicData>
        </a:graphic>
      </p:graphicFrame>
      <p:graphicFrame>
        <p:nvGraphicFramePr>
          <p:cNvPr id="82" name="Table 2">
            <a:extLst>
              <a:ext uri="{FF2B5EF4-FFF2-40B4-BE49-F238E27FC236}">
                <a16:creationId xmlns:a16="http://schemas.microsoft.com/office/drawing/2014/main" id="{FD735845-123B-4133-9B32-1B1769D5AD81}"/>
              </a:ext>
            </a:extLst>
          </p:cNvPr>
          <p:cNvGraphicFramePr>
            <a:graphicFrameLocks noGrp="1"/>
          </p:cNvGraphicFramePr>
          <p:nvPr/>
        </p:nvGraphicFramePr>
        <p:xfrm>
          <a:off x="0" y="4146027"/>
          <a:ext cx="4198749" cy="264359"/>
        </p:xfrm>
        <a:graphic>
          <a:graphicData uri="http://schemas.openxmlformats.org/drawingml/2006/table">
            <a:tbl>
              <a:tblPr firstRow="1" bandRow="1">
                <a:tableStyleId>{F2DE63D5-997A-4646-A377-4702673A728D}</a:tableStyleId>
              </a:tblPr>
              <a:tblGrid>
                <a:gridCol w="250661">
                  <a:extLst>
                    <a:ext uri="{9D8B030D-6E8A-4147-A177-3AD203B41FA5}">
                      <a16:colId xmlns:a16="http://schemas.microsoft.com/office/drawing/2014/main" val="2155461527"/>
                    </a:ext>
                  </a:extLst>
                </a:gridCol>
                <a:gridCol w="714273">
                  <a:extLst>
                    <a:ext uri="{9D8B030D-6E8A-4147-A177-3AD203B41FA5}">
                      <a16:colId xmlns:a16="http://schemas.microsoft.com/office/drawing/2014/main" val="3733087119"/>
                    </a:ext>
                  </a:extLst>
                </a:gridCol>
                <a:gridCol w="1150620">
                  <a:extLst>
                    <a:ext uri="{9D8B030D-6E8A-4147-A177-3AD203B41FA5}">
                      <a16:colId xmlns:a16="http://schemas.microsoft.com/office/drawing/2014/main" val="3397171197"/>
                    </a:ext>
                  </a:extLst>
                </a:gridCol>
                <a:gridCol w="800100">
                  <a:extLst>
                    <a:ext uri="{9D8B030D-6E8A-4147-A177-3AD203B41FA5}">
                      <a16:colId xmlns:a16="http://schemas.microsoft.com/office/drawing/2014/main" val="1837098610"/>
                    </a:ext>
                  </a:extLst>
                </a:gridCol>
                <a:gridCol w="685800">
                  <a:extLst>
                    <a:ext uri="{9D8B030D-6E8A-4147-A177-3AD203B41FA5}">
                      <a16:colId xmlns:a16="http://schemas.microsoft.com/office/drawing/2014/main" val="1862253029"/>
                    </a:ext>
                  </a:extLst>
                </a:gridCol>
                <a:gridCol w="597295">
                  <a:extLst>
                    <a:ext uri="{9D8B030D-6E8A-4147-A177-3AD203B41FA5}">
                      <a16:colId xmlns:a16="http://schemas.microsoft.com/office/drawing/2014/main" val="596293390"/>
                    </a:ext>
                  </a:extLst>
                </a:gridCol>
              </a:tblGrid>
              <a:tr h="264359">
                <a:tc>
                  <a:txBody>
                    <a:bodyPr/>
                    <a:lstStyle/>
                    <a:p>
                      <a:r>
                        <a:rPr lang="en-US" sz="1000" dirty="0">
                          <a:solidFill>
                            <a:schemeClr val="tx2"/>
                          </a:solidFill>
                        </a:rPr>
                        <a:t>3</a:t>
                      </a:r>
                    </a:p>
                  </a:txBody>
                  <a:tcPr/>
                </a:tc>
                <a:tc>
                  <a:txBody>
                    <a:bodyPr/>
                    <a:lstStyle/>
                    <a:p>
                      <a:r>
                        <a:rPr lang="en-US" sz="1000" dirty="0">
                          <a:solidFill>
                            <a:srgbClr val="FF0000"/>
                          </a:solidFill>
                        </a:rPr>
                        <a:t>Red VNI</a:t>
                      </a:r>
                    </a:p>
                  </a:txBody>
                  <a:tcPr/>
                </a:tc>
                <a:tc>
                  <a:txBody>
                    <a:bodyPr/>
                    <a:lstStyle/>
                    <a:p>
                      <a:r>
                        <a:rPr lang="en-US" sz="1000" dirty="0">
                          <a:solidFill>
                            <a:srgbClr val="7030A0"/>
                          </a:solidFill>
                        </a:rPr>
                        <a:t>Host1 DVR mac</a:t>
                      </a:r>
                    </a:p>
                  </a:txBody>
                  <a:tcPr/>
                </a:tc>
                <a:tc>
                  <a:txBody>
                    <a:bodyPr/>
                    <a:lstStyle/>
                    <a:p>
                      <a:r>
                        <a:rPr lang="en-US" sz="1000" dirty="0">
                          <a:solidFill>
                            <a:srgbClr val="FF0000"/>
                          </a:solidFill>
                        </a:rPr>
                        <a:t>Vm2 mac</a:t>
                      </a:r>
                    </a:p>
                  </a:txBody>
                  <a:tcPr/>
                </a:tc>
                <a:tc>
                  <a:txBody>
                    <a:bodyPr/>
                    <a:lstStyle/>
                    <a:p>
                      <a:r>
                        <a:rPr lang="en-US" sz="1000" dirty="0">
                          <a:solidFill>
                            <a:srgbClr val="00B050"/>
                          </a:solidFill>
                        </a:rPr>
                        <a:t>Vm1 </a:t>
                      </a:r>
                      <a:r>
                        <a:rPr lang="en-US" sz="1000" dirty="0" err="1">
                          <a:solidFill>
                            <a:srgbClr val="00B050"/>
                          </a:solidFill>
                        </a:rPr>
                        <a:t>ip</a:t>
                      </a:r>
                      <a:endParaRPr lang="en-US" sz="1000" dirty="0">
                        <a:solidFill>
                          <a:srgbClr val="00B050"/>
                        </a:solidFill>
                      </a:endParaRPr>
                    </a:p>
                  </a:txBody>
                  <a:tcPr/>
                </a:tc>
                <a:tc>
                  <a:txBody>
                    <a:bodyPr/>
                    <a:lstStyle/>
                    <a:p>
                      <a:r>
                        <a:rPr lang="en-US" sz="1000" dirty="0">
                          <a:solidFill>
                            <a:srgbClr val="FF0000"/>
                          </a:solidFill>
                        </a:rPr>
                        <a:t>Vm2 </a:t>
                      </a:r>
                      <a:r>
                        <a:rPr lang="en-US" sz="1000" dirty="0" err="1">
                          <a:solidFill>
                            <a:srgbClr val="FF0000"/>
                          </a:solidFill>
                        </a:rPr>
                        <a:t>ip</a:t>
                      </a:r>
                      <a:endParaRPr lang="en-US" sz="1000" dirty="0">
                        <a:solidFill>
                          <a:srgbClr val="FF0000"/>
                        </a:solidFill>
                      </a:endParaRPr>
                    </a:p>
                  </a:txBody>
                  <a:tcPr/>
                </a:tc>
                <a:extLst>
                  <a:ext uri="{0D108BD9-81ED-4DB2-BD59-A6C34878D82A}">
                    <a16:rowId xmlns:a16="http://schemas.microsoft.com/office/drawing/2014/main" val="1090468205"/>
                  </a:ext>
                </a:extLst>
              </a:tr>
            </a:tbl>
          </a:graphicData>
        </a:graphic>
      </p:graphicFrame>
      <p:graphicFrame>
        <p:nvGraphicFramePr>
          <p:cNvPr id="85" name="Table 2">
            <a:extLst>
              <a:ext uri="{FF2B5EF4-FFF2-40B4-BE49-F238E27FC236}">
                <a16:creationId xmlns:a16="http://schemas.microsoft.com/office/drawing/2014/main" id="{848915C1-A87F-407A-AD8D-8BD6C1C795CC}"/>
              </a:ext>
            </a:extLst>
          </p:cNvPr>
          <p:cNvGraphicFramePr>
            <a:graphicFrameLocks noGrp="1"/>
          </p:cNvGraphicFramePr>
          <p:nvPr/>
        </p:nvGraphicFramePr>
        <p:xfrm>
          <a:off x="7987639" y="2560203"/>
          <a:ext cx="4198749" cy="264359"/>
        </p:xfrm>
        <a:graphic>
          <a:graphicData uri="http://schemas.openxmlformats.org/drawingml/2006/table">
            <a:tbl>
              <a:tblPr firstRow="1" bandRow="1">
                <a:tableStyleId>{F2DE63D5-997A-4646-A377-4702673A728D}</a:tableStyleId>
              </a:tblPr>
              <a:tblGrid>
                <a:gridCol w="250661">
                  <a:extLst>
                    <a:ext uri="{9D8B030D-6E8A-4147-A177-3AD203B41FA5}">
                      <a16:colId xmlns:a16="http://schemas.microsoft.com/office/drawing/2014/main" val="2155461527"/>
                    </a:ext>
                  </a:extLst>
                </a:gridCol>
                <a:gridCol w="749266">
                  <a:extLst>
                    <a:ext uri="{9D8B030D-6E8A-4147-A177-3AD203B41FA5}">
                      <a16:colId xmlns:a16="http://schemas.microsoft.com/office/drawing/2014/main" val="3733087119"/>
                    </a:ext>
                  </a:extLst>
                </a:gridCol>
                <a:gridCol w="1150620">
                  <a:extLst>
                    <a:ext uri="{9D8B030D-6E8A-4147-A177-3AD203B41FA5}">
                      <a16:colId xmlns:a16="http://schemas.microsoft.com/office/drawing/2014/main" val="3397171197"/>
                    </a:ext>
                  </a:extLst>
                </a:gridCol>
                <a:gridCol w="765107">
                  <a:extLst>
                    <a:ext uri="{9D8B030D-6E8A-4147-A177-3AD203B41FA5}">
                      <a16:colId xmlns:a16="http://schemas.microsoft.com/office/drawing/2014/main" val="1837098610"/>
                    </a:ext>
                  </a:extLst>
                </a:gridCol>
                <a:gridCol w="685800">
                  <a:extLst>
                    <a:ext uri="{9D8B030D-6E8A-4147-A177-3AD203B41FA5}">
                      <a16:colId xmlns:a16="http://schemas.microsoft.com/office/drawing/2014/main" val="1862253029"/>
                    </a:ext>
                  </a:extLst>
                </a:gridCol>
                <a:gridCol w="597295">
                  <a:extLst>
                    <a:ext uri="{9D8B030D-6E8A-4147-A177-3AD203B41FA5}">
                      <a16:colId xmlns:a16="http://schemas.microsoft.com/office/drawing/2014/main" val="596293390"/>
                    </a:ext>
                  </a:extLst>
                </a:gridCol>
              </a:tblGrid>
              <a:tr h="264359">
                <a:tc>
                  <a:txBody>
                    <a:bodyPr/>
                    <a:lstStyle/>
                    <a:p>
                      <a:r>
                        <a:rPr lang="en-US" sz="1000" dirty="0">
                          <a:solidFill>
                            <a:schemeClr val="tx2"/>
                          </a:solidFill>
                        </a:rPr>
                        <a:t>4</a:t>
                      </a:r>
                    </a:p>
                  </a:txBody>
                  <a:tcPr/>
                </a:tc>
                <a:tc>
                  <a:txBody>
                    <a:bodyPr/>
                    <a:lstStyle/>
                    <a:p>
                      <a:r>
                        <a:rPr lang="en-US" sz="1000" dirty="0">
                          <a:solidFill>
                            <a:srgbClr val="FF0000"/>
                          </a:solidFill>
                        </a:rPr>
                        <a:t>Red </a:t>
                      </a:r>
                      <a:r>
                        <a:rPr lang="en-US" sz="1000" dirty="0" err="1">
                          <a:solidFill>
                            <a:srgbClr val="FF0000"/>
                          </a:solidFill>
                        </a:rPr>
                        <a:t>vlan</a:t>
                      </a:r>
                      <a:endParaRPr lang="en-US" sz="1000" dirty="0">
                        <a:solidFill>
                          <a:srgbClr val="FF0000"/>
                        </a:solidFill>
                      </a:endParaRPr>
                    </a:p>
                  </a:txBody>
                  <a:tcPr/>
                </a:tc>
                <a:tc>
                  <a:txBody>
                    <a:bodyPr/>
                    <a:lstStyle/>
                    <a:p>
                      <a:r>
                        <a:rPr lang="en-US" sz="1000" dirty="0">
                          <a:solidFill>
                            <a:srgbClr val="7030A0"/>
                          </a:solidFill>
                        </a:rPr>
                        <a:t>Host1 DVR mac</a:t>
                      </a:r>
                    </a:p>
                  </a:txBody>
                  <a:tcPr/>
                </a:tc>
                <a:tc>
                  <a:txBody>
                    <a:bodyPr/>
                    <a:lstStyle/>
                    <a:p>
                      <a:r>
                        <a:rPr lang="en-US" sz="1000" dirty="0">
                          <a:solidFill>
                            <a:srgbClr val="FF0000"/>
                          </a:solidFill>
                        </a:rPr>
                        <a:t>Vm2 mac</a:t>
                      </a:r>
                    </a:p>
                  </a:txBody>
                  <a:tcPr/>
                </a:tc>
                <a:tc>
                  <a:txBody>
                    <a:bodyPr/>
                    <a:lstStyle/>
                    <a:p>
                      <a:r>
                        <a:rPr lang="en-US" sz="1000" dirty="0">
                          <a:solidFill>
                            <a:srgbClr val="00B050"/>
                          </a:solidFill>
                        </a:rPr>
                        <a:t>Vm1 </a:t>
                      </a:r>
                      <a:r>
                        <a:rPr lang="en-US" sz="1000" dirty="0" err="1">
                          <a:solidFill>
                            <a:srgbClr val="00B050"/>
                          </a:solidFill>
                        </a:rPr>
                        <a:t>ip</a:t>
                      </a:r>
                      <a:endParaRPr lang="en-US" sz="1000" dirty="0">
                        <a:solidFill>
                          <a:srgbClr val="00B050"/>
                        </a:solidFill>
                      </a:endParaRPr>
                    </a:p>
                  </a:txBody>
                  <a:tcPr/>
                </a:tc>
                <a:tc>
                  <a:txBody>
                    <a:bodyPr/>
                    <a:lstStyle/>
                    <a:p>
                      <a:r>
                        <a:rPr lang="en-US" sz="1000" dirty="0">
                          <a:solidFill>
                            <a:srgbClr val="FF0000"/>
                          </a:solidFill>
                        </a:rPr>
                        <a:t>Vm2 </a:t>
                      </a:r>
                      <a:r>
                        <a:rPr lang="en-US" sz="1000" dirty="0" err="1">
                          <a:solidFill>
                            <a:srgbClr val="FF0000"/>
                          </a:solidFill>
                        </a:rPr>
                        <a:t>ip</a:t>
                      </a:r>
                      <a:endParaRPr lang="en-US" sz="1000" dirty="0">
                        <a:solidFill>
                          <a:srgbClr val="FF0000"/>
                        </a:solidFill>
                      </a:endParaRPr>
                    </a:p>
                  </a:txBody>
                  <a:tcPr/>
                </a:tc>
                <a:extLst>
                  <a:ext uri="{0D108BD9-81ED-4DB2-BD59-A6C34878D82A}">
                    <a16:rowId xmlns:a16="http://schemas.microsoft.com/office/drawing/2014/main" val="1090468205"/>
                  </a:ext>
                </a:extLst>
              </a:tr>
            </a:tbl>
          </a:graphicData>
        </a:graphic>
      </p:graphicFrame>
      <p:graphicFrame>
        <p:nvGraphicFramePr>
          <p:cNvPr id="86" name="Table 2">
            <a:extLst>
              <a:ext uri="{FF2B5EF4-FFF2-40B4-BE49-F238E27FC236}">
                <a16:creationId xmlns:a16="http://schemas.microsoft.com/office/drawing/2014/main" id="{B5DAAA8F-F901-49DC-B7CD-C08E603450E2}"/>
              </a:ext>
            </a:extLst>
          </p:cNvPr>
          <p:cNvGraphicFramePr>
            <a:graphicFrameLocks noGrp="1"/>
          </p:cNvGraphicFramePr>
          <p:nvPr/>
        </p:nvGraphicFramePr>
        <p:xfrm>
          <a:off x="8734692" y="1799171"/>
          <a:ext cx="3449928" cy="264359"/>
        </p:xfrm>
        <a:graphic>
          <a:graphicData uri="http://schemas.openxmlformats.org/drawingml/2006/table">
            <a:tbl>
              <a:tblPr firstRow="1" bandRow="1">
                <a:tableStyleId>{F2DE63D5-997A-4646-A377-4702673A728D}</a:tableStyleId>
              </a:tblPr>
              <a:tblGrid>
                <a:gridCol w="208280">
                  <a:extLst>
                    <a:ext uri="{9D8B030D-6E8A-4147-A177-3AD203B41FA5}">
                      <a16:colId xmlns:a16="http://schemas.microsoft.com/office/drawing/2014/main" val="2155461527"/>
                    </a:ext>
                  </a:extLst>
                </a:gridCol>
                <a:gridCol w="927100">
                  <a:extLst>
                    <a:ext uri="{9D8B030D-6E8A-4147-A177-3AD203B41FA5}">
                      <a16:colId xmlns:a16="http://schemas.microsoft.com/office/drawing/2014/main" val="3733087119"/>
                    </a:ext>
                  </a:extLst>
                </a:gridCol>
                <a:gridCol w="792480">
                  <a:extLst>
                    <a:ext uri="{9D8B030D-6E8A-4147-A177-3AD203B41FA5}">
                      <a16:colId xmlns:a16="http://schemas.microsoft.com/office/drawing/2014/main" val="1837098610"/>
                    </a:ext>
                  </a:extLst>
                </a:gridCol>
                <a:gridCol w="782054">
                  <a:extLst>
                    <a:ext uri="{9D8B030D-6E8A-4147-A177-3AD203B41FA5}">
                      <a16:colId xmlns:a16="http://schemas.microsoft.com/office/drawing/2014/main" val="1862253029"/>
                    </a:ext>
                  </a:extLst>
                </a:gridCol>
                <a:gridCol w="740014">
                  <a:extLst>
                    <a:ext uri="{9D8B030D-6E8A-4147-A177-3AD203B41FA5}">
                      <a16:colId xmlns:a16="http://schemas.microsoft.com/office/drawing/2014/main" val="596293390"/>
                    </a:ext>
                  </a:extLst>
                </a:gridCol>
              </a:tblGrid>
              <a:tr h="264359">
                <a:tc>
                  <a:txBody>
                    <a:bodyPr/>
                    <a:lstStyle/>
                    <a:p>
                      <a:r>
                        <a:rPr lang="en-US" sz="1000" dirty="0">
                          <a:solidFill>
                            <a:schemeClr val="tx2"/>
                          </a:solidFill>
                        </a:rPr>
                        <a:t>5</a:t>
                      </a:r>
                    </a:p>
                  </a:txBody>
                  <a:tcPr/>
                </a:tc>
                <a:tc>
                  <a:txBody>
                    <a:bodyPr/>
                    <a:lstStyle/>
                    <a:p>
                      <a:r>
                        <a:rPr lang="en-US" sz="1000" dirty="0">
                          <a:solidFill>
                            <a:srgbClr val="FF0000"/>
                          </a:solidFill>
                        </a:rPr>
                        <a:t>Red </a:t>
                      </a:r>
                      <a:r>
                        <a:rPr lang="en-US" sz="1000" dirty="0" err="1">
                          <a:solidFill>
                            <a:srgbClr val="FF0000"/>
                          </a:solidFill>
                        </a:rPr>
                        <a:t>gw</a:t>
                      </a:r>
                      <a:r>
                        <a:rPr lang="en-US" sz="1000" dirty="0">
                          <a:solidFill>
                            <a:srgbClr val="FF0000"/>
                          </a:solidFill>
                        </a:rPr>
                        <a:t> mac</a:t>
                      </a:r>
                    </a:p>
                  </a:txBody>
                  <a:tcPr/>
                </a:tc>
                <a:tc>
                  <a:txBody>
                    <a:bodyPr/>
                    <a:lstStyle/>
                    <a:p>
                      <a:r>
                        <a:rPr lang="en-US" sz="1000" dirty="0">
                          <a:solidFill>
                            <a:srgbClr val="FF0000"/>
                          </a:solidFill>
                        </a:rPr>
                        <a:t>Vm2 mac</a:t>
                      </a:r>
                    </a:p>
                  </a:txBody>
                  <a:tcPr/>
                </a:tc>
                <a:tc>
                  <a:txBody>
                    <a:bodyPr/>
                    <a:lstStyle/>
                    <a:p>
                      <a:r>
                        <a:rPr lang="en-US" sz="1000" dirty="0">
                          <a:solidFill>
                            <a:srgbClr val="00B050"/>
                          </a:solidFill>
                        </a:rPr>
                        <a:t>Vm1 </a:t>
                      </a:r>
                      <a:r>
                        <a:rPr lang="en-US" sz="1000" dirty="0" err="1">
                          <a:solidFill>
                            <a:srgbClr val="00B050"/>
                          </a:solidFill>
                        </a:rPr>
                        <a:t>ip</a:t>
                      </a:r>
                      <a:endParaRPr lang="en-US" sz="1000" dirty="0">
                        <a:solidFill>
                          <a:srgbClr val="00B050"/>
                        </a:solidFill>
                      </a:endParaRPr>
                    </a:p>
                  </a:txBody>
                  <a:tcPr/>
                </a:tc>
                <a:tc>
                  <a:txBody>
                    <a:bodyPr/>
                    <a:lstStyle/>
                    <a:p>
                      <a:r>
                        <a:rPr lang="en-US" sz="1000" dirty="0">
                          <a:solidFill>
                            <a:srgbClr val="FF0000"/>
                          </a:solidFill>
                        </a:rPr>
                        <a:t>Vm2 </a:t>
                      </a:r>
                      <a:r>
                        <a:rPr lang="en-US" sz="1000" dirty="0" err="1">
                          <a:solidFill>
                            <a:srgbClr val="FF0000"/>
                          </a:solidFill>
                        </a:rPr>
                        <a:t>ip</a:t>
                      </a:r>
                      <a:endParaRPr lang="en-US" sz="1000" dirty="0">
                        <a:solidFill>
                          <a:srgbClr val="FF0000"/>
                        </a:solidFill>
                      </a:endParaRPr>
                    </a:p>
                  </a:txBody>
                  <a:tcPr/>
                </a:tc>
                <a:extLst>
                  <a:ext uri="{0D108BD9-81ED-4DB2-BD59-A6C34878D82A}">
                    <a16:rowId xmlns:a16="http://schemas.microsoft.com/office/drawing/2014/main" val="1090468205"/>
                  </a:ext>
                </a:extLst>
              </a:tr>
            </a:tbl>
          </a:graphicData>
        </a:graphic>
      </p:graphicFrame>
    </p:spTree>
    <p:extLst>
      <p:ext uri="{BB962C8B-B14F-4D97-AF65-F5344CB8AC3E}">
        <p14:creationId xmlns:p14="http://schemas.microsoft.com/office/powerpoint/2010/main" val="18416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D504E96E-8BBC-4B8B-9F25-13EFCA93FA58}"/>
              </a:ext>
            </a:extLst>
          </p:cNvPr>
          <p:cNvSpPr>
            <a:spLocks noGrp="1"/>
          </p:cNvSpPr>
          <p:nvPr>
            <p:ph type="body" sz="half" idx="2"/>
          </p:nvPr>
        </p:nvSpPr>
        <p:spPr>
          <a:xfrm>
            <a:off x="856281" y="2057400"/>
            <a:ext cx="3915744" cy="3811588"/>
          </a:xfrm>
        </p:spPr>
        <p:txBody>
          <a:bodyPr/>
          <a:lstStyle/>
          <a:p>
            <a:endParaRPr lang="en-US" sz="2200" dirty="0"/>
          </a:p>
          <a:p>
            <a:r>
              <a:rPr lang="en-US" sz="2200" dirty="0">
                <a:solidFill>
                  <a:schemeClr val="tx2"/>
                </a:solidFill>
              </a:rPr>
              <a:t>On-host distributed DHCP</a:t>
            </a:r>
          </a:p>
          <a:p>
            <a:pPr lvl="1">
              <a:buFont typeface="Wingdings" panose="05000000000000000000" pitchFamily="2" charset="2"/>
              <a:buChar char="ü"/>
            </a:pPr>
            <a:r>
              <a:rPr lang="en-US" sz="1600" dirty="0">
                <a:solidFill>
                  <a:schemeClr val="tx2"/>
                </a:solidFill>
              </a:rPr>
              <a:t>Proactively plumb DHCP OVS rules to compute nodes</a:t>
            </a:r>
          </a:p>
          <a:p>
            <a:pPr lvl="1">
              <a:buFont typeface="Wingdings" panose="05000000000000000000" pitchFamily="2" charset="2"/>
              <a:buChar char="ü"/>
            </a:pPr>
            <a:r>
              <a:rPr lang="en-US" sz="1600" dirty="0">
                <a:solidFill>
                  <a:schemeClr val="tx2"/>
                </a:solidFill>
              </a:rPr>
              <a:t>Use local DHCP server to respond to DHCP request (compared with Neutron’s centralized DHCP server on network nodes)</a:t>
            </a:r>
          </a:p>
          <a:p>
            <a:pPr lvl="1">
              <a:buFont typeface="Wingdings" panose="05000000000000000000" pitchFamily="2" charset="2"/>
              <a:buChar char="ü"/>
            </a:pPr>
            <a:r>
              <a:rPr lang="en-US" sz="1600" dirty="0">
                <a:solidFill>
                  <a:schemeClr val="tx2"/>
                </a:solidFill>
              </a:rPr>
              <a:t>Eliminate namespace, Linux devices, and </a:t>
            </a:r>
            <a:r>
              <a:rPr lang="en-US" sz="1600" dirty="0" err="1">
                <a:solidFill>
                  <a:schemeClr val="tx2"/>
                </a:solidFill>
              </a:rPr>
              <a:t>Dnsmasq</a:t>
            </a:r>
            <a:r>
              <a:rPr lang="en-US" sz="1600" dirty="0">
                <a:solidFill>
                  <a:schemeClr val="tx2"/>
                </a:solidFill>
              </a:rPr>
              <a:t> process required by Neutron DHCP</a:t>
            </a:r>
            <a:r>
              <a:rPr lang="en-US" sz="1600" dirty="0"/>
              <a:t> </a:t>
            </a:r>
          </a:p>
          <a:p>
            <a:pPr marL="857250" lvl="1" indent="-400050">
              <a:buFont typeface="+mj-lt"/>
              <a:buAutoNum type="romanLcPeriod"/>
            </a:pPr>
            <a:endParaRPr lang="en-US" dirty="0"/>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47</a:t>
            </a:fld>
            <a:endParaRPr lang="en-US"/>
          </a:p>
        </p:txBody>
      </p:sp>
      <p:sp>
        <p:nvSpPr>
          <p:cNvPr id="10" name="Title 1">
            <a:extLst>
              <a:ext uri="{FF2B5EF4-FFF2-40B4-BE49-F238E27FC236}">
                <a16:creationId xmlns:a16="http://schemas.microsoft.com/office/drawing/2014/main" id="{AC8D8268-758C-450A-906A-E501C589239E}"/>
              </a:ext>
            </a:extLst>
          </p:cNvPr>
          <p:cNvSpPr txBox="1">
            <a:spLocks/>
          </p:cNvSpPr>
          <p:nvPr/>
        </p:nvSpPr>
        <p:spPr>
          <a:xfrm>
            <a:off x="992188" y="609600"/>
            <a:ext cx="4114800"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b="1" kern="1200" dirty="0" err="1">
                <a:solidFill>
                  <a:srgbClr val="960000"/>
                </a:solidFill>
                <a:latin typeface="+mj-lt"/>
                <a:ea typeface="+mj-ea"/>
                <a:cs typeface="+mj-cs"/>
              </a:rPr>
              <a:t>Alcor</a:t>
            </a:r>
            <a:r>
              <a:rPr lang="en-US" b="1" kern="1200" dirty="0">
                <a:solidFill>
                  <a:srgbClr val="960000"/>
                </a:solidFill>
                <a:latin typeface="+mj-lt"/>
                <a:ea typeface="+mj-ea"/>
                <a:cs typeface="+mj-cs"/>
              </a:rPr>
              <a:t> Distributed DHCP Programming</a:t>
            </a:r>
          </a:p>
        </p:txBody>
      </p:sp>
      <p:grpSp>
        <p:nvGrpSpPr>
          <p:cNvPr id="14" name="Group 13">
            <a:extLst>
              <a:ext uri="{FF2B5EF4-FFF2-40B4-BE49-F238E27FC236}">
                <a16:creationId xmlns:a16="http://schemas.microsoft.com/office/drawing/2014/main" id="{B64410CB-CCC7-4203-9C31-399543A81CF2}"/>
              </a:ext>
            </a:extLst>
          </p:cNvPr>
          <p:cNvGrpSpPr/>
          <p:nvPr/>
        </p:nvGrpSpPr>
        <p:grpSpPr>
          <a:xfrm>
            <a:off x="5757599" y="675043"/>
            <a:ext cx="4141694" cy="5507913"/>
            <a:chOff x="3921049" y="825249"/>
            <a:chExt cx="4141694" cy="5507913"/>
          </a:xfrm>
        </p:grpSpPr>
        <p:sp>
          <p:nvSpPr>
            <p:cNvPr id="15" name="Card 15">
              <a:extLst>
                <a:ext uri="{FF2B5EF4-FFF2-40B4-BE49-F238E27FC236}">
                  <a16:creationId xmlns:a16="http://schemas.microsoft.com/office/drawing/2014/main" id="{2DBE9015-BF12-4883-B71F-216CE7AB735C}"/>
                </a:ext>
              </a:extLst>
            </p:cNvPr>
            <p:cNvSpPr/>
            <p:nvPr/>
          </p:nvSpPr>
          <p:spPr>
            <a:xfrm>
              <a:off x="4604845" y="3842223"/>
              <a:ext cx="2774102" cy="677188"/>
            </a:xfrm>
            <a:prstGeom prst="flowChartPunchedCard">
              <a:avLst/>
            </a:prstGeom>
            <a:solidFill>
              <a:srgbClr val="FFC000"/>
            </a:solidFill>
            <a:ln>
              <a:solidFill>
                <a:schemeClr val="accent2"/>
              </a:solidFill>
            </a:ln>
          </p:spPr>
          <p:style>
            <a:lnRef idx="3">
              <a:schemeClr val="lt1"/>
            </a:lnRef>
            <a:fillRef idx="1">
              <a:schemeClr val="accent2"/>
            </a:fillRef>
            <a:effectRef idx="1">
              <a:schemeClr val="accent2"/>
            </a:effectRef>
            <a:fontRef idx="minor">
              <a:schemeClr val="lt1"/>
            </a:fontRef>
          </p:style>
          <p:txBody>
            <a:bodyPr rtlCol="0" anchor="t"/>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120E5DDD-0117-482A-A417-DF79A1884254}"/>
                </a:ext>
              </a:extLst>
            </p:cNvPr>
            <p:cNvSpPr/>
            <p:nvPr/>
          </p:nvSpPr>
          <p:spPr>
            <a:xfrm>
              <a:off x="4604845" y="1424211"/>
              <a:ext cx="2774102" cy="162136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solidFill>
                    <a:schemeClr val="tx1"/>
                  </a:solidFill>
                </a:rPr>
                <a:t>Alcor</a:t>
              </a:r>
              <a:r>
                <a:rPr lang="en-US" dirty="0">
                  <a:solidFill>
                    <a:schemeClr val="tx1"/>
                  </a:solidFill>
                </a:rPr>
                <a:t> Control Agent</a:t>
              </a:r>
            </a:p>
          </p:txBody>
        </p:sp>
        <p:sp>
          <p:nvSpPr>
            <p:cNvPr id="17" name="Rectangle 16">
              <a:extLst>
                <a:ext uri="{FF2B5EF4-FFF2-40B4-BE49-F238E27FC236}">
                  <a16:creationId xmlns:a16="http://schemas.microsoft.com/office/drawing/2014/main" id="{021FCCFC-71BF-45B9-8A72-09F3F0F33AD9}"/>
                </a:ext>
              </a:extLst>
            </p:cNvPr>
            <p:cNvSpPr/>
            <p:nvPr/>
          </p:nvSpPr>
          <p:spPr>
            <a:xfrm>
              <a:off x="6064721" y="2662427"/>
              <a:ext cx="1184610" cy="38315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Packet out</a:t>
              </a:r>
            </a:p>
          </p:txBody>
        </p:sp>
        <p:sp>
          <p:nvSpPr>
            <p:cNvPr id="18" name="Cylinder 17">
              <a:extLst>
                <a:ext uri="{FF2B5EF4-FFF2-40B4-BE49-F238E27FC236}">
                  <a16:creationId xmlns:a16="http://schemas.microsoft.com/office/drawing/2014/main" id="{A775E213-DDE5-43B8-A445-868E9B733045}"/>
                </a:ext>
              </a:extLst>
            </p:cNvPr>
            <p:cNvSpPr/>
            <p:nvPr/>
          </p:nvSpPr>
          <p:spPr>
            <a:xfrm>
              <a:off x="6451231" y="3026463"/>
              <a:ext cx="281228" cy="829497"/>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23A884-15B0-4164-B155-1A73A7A514EA}"/>
                </a:ext>
              </a:extLst>
            </p:cNvPr>
            <p:cNvSpPr/>
            <p:nvPr/>
          </p:nvSpPr>
          <p:spPr>
            <a:xfrm>
              <a:off x="3921049" y="825249"/>
              <a:ext cx="4141694" cy="55079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Compute Node</a:t>
              </a:r>
            </a:p>
          </p:txBody>
        </p:sp>
        <p:sp>
          <p:nvSpPr>
            <p:cNvPr id="20" name="Rectangle 19">
              <a:extLst>
                <a:ext uri="{FF2B5EF4-FFF2-40B4-BE49-F238E27FC236}">
                  <a16:creationId xmlns:a16="http://schemas.microsoft.com/office/drawing/2014/main" id="{D6C88538-24E7-4121-A1E1-3FFA2D1C00A6}"/>
                </a:ext>
              </a:extLst>
            </p:cNvPr>
            <p:cNvSpPr/>
            <p:nvPr/>
          </p:nvSpPr>
          <p:spPr>
            <a:xfrm>
              <a:off x="4908960" y="2662427"/>
              <a:ext cx="942322" cy="383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moniter</a:t>
              </a:r>
              <a:endParaRPr lang="en-US" sz="1600" dirty="0">
                <a:solidFill>
                  <a:schemeClr val="tx1"/>
                </a:solidFill>
              </a:endParaRPr>
            </a:p>
          </p:txBody>
        </p:sp>
        <p:sp>
          <p:nvSpPr>
            <p:cNvPr id="21" name="Rectangle 20">
              <a:extLst>
                <a:ext uri="{FF2B5EF4-FFF2-40B4-BE49-F238E27FC236}">
                  <a16:creationId xmlns:a16="http://schemas.microsoft.com/office/drawing/2014/main" id="{7F5D9D05-DB93-4ADF-8B66-B0259A208166}"/>
                </a:ext>
              </a:extLst>
            </p:cNvPr>
            <p:cNvSpPr/>
            <p:nvPr/>
          </p:nvSpPr>
          <p:spPr>
            <a:xfrm>
              <a:off x="5566072" y="1914008"/>
              <a:ext cx="851646" cy="41954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DHCP Server</a:t>
              </a:r>
            </a:p>
          </p:txBody>
        </p:sp>
        <p:sp>
          <p:nvSpPr>
            <p:cNvPr id="22" name="Multidocument 19">
              <a:extLst>
                <a:ext uri="{FF2B5EF4-FFF2-40B4-BE49-F238E27FC236}">
                  <a16:creationId xmlns:a16="http://schemas.microsoft.com/office/drawing/2014/main" id="{9FCE5C63-0AB8-4C3E-9B82-B3C8883BE65E}"/>
                </a:ext>
              </a:extLst>
            </p:cNvPr>
            <p:cNvSpPr/>
            <p:nvPr/>
          </p:nvSpPr>
          <p:spPr>
            <a:xfrm>
              <a:off x="5176904" y="4935181"/>
              <a:ext cx="1629983" cy="128324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VMs</a:t>
              </a:r>
            </a:p>
            <a:p>
              <a:pPr algn="ctr"/>
              <a:r>
                <a:rPr lang="en-US" dirty="0"/>
                <a:t>10.0.1.0/24</a:t>
              </a:r>
            </a:p>
          </p:txBody>
        </p:sp>
        <p:sp>
          <p:nvSpPr>
            <p:cNvPr id="23" name="Cylinder 22">
              <a:extLst>
                <a:ext uri="{FF2B5EF4-FFF2-40B4-BE49-F238E27FC236}">
                  <a16:creationId xmlns:a16="http://schemas.microsoft.com/office/drawing/2014/main" id="{8A15B1A8-C326-4EBA-8482-B5A33831501E}"/>
                </a:ext>
              </a:extLst>
            </p:cNvPr>
            <p:cNvSpPr/>
            <p:nvPr/>
          </p:nvSpPr>
          <p:spPr>
            <a:xfrm>
              <a:off x="5099698" y="3012724"/>
              <a:ext cx="281228" cy="829497"/>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3869C35-0148-4BCB-9788-F11284A2F60A}"/>
                </a:ext>
              </a:extLst>
            </p:cNvPr>
            <p:cNvSpPr txBox="1"/>
            <p:nvPr/>
          </p:nvSpPr>
          <p:spPr>
            <a:xfrm>
              <a:off x="4280747" y="3237962"/>
              <a:ext cx="683777" cy="338554"/>
            </a:xfrm>
            <a:prstGeom prst="rect">
              <a:avLst/>
            </a:prstGeom>
            <a:noFill/>
          </p:spPr>
          <p:txBody>
            <a:bodyPr wrap="none" rtlCol="0">
              <a:spAutoFit/>
            </a:bodyPr>
            <a:lstStyle/>
            <a:p>
              <a:r>
                <a:rPr lang="en-US" sz="1600" dirty="0" err="1"/>
                <a:t>vconn</a:t>
              </a:r>
              <a:endParaRPr lang="en-US" sz="1600" dirty="0"/>
            </a:p>
          </p:txBody>
        </p:sp>
        <p:cxnSp>
          <p:nvCxnSpPr>
            <p:cNvPr id="25" name="Straight Arrow Connector 24">
              <a:extLst>
                <a:ext uri="{FF2B5EF4-FFF2-40B4-BE49-F238E27FC236}">
                  <a16:creationId xmlns:a16="http://schemas.microsoft.com/office/drawing/2014/main" id="{84ABB5D4-8307-4951-83CF-302BE4B8D3D9}"/>
                </a:ext>
              </a:extLst>
            </p:cNvPr>
            <p:cNvCxnSpPr>
              <a:cxnSpLocks/>
              <a:endCxn id="23" idx="1"/>
            </p:cNvCxnSpPr>
            <p:nvPr/>
          </p:nvCxnSpPr>
          <p:spPr>
            <a:xfrm flipV="1">
              <a:off x="5240312" y="3012724"/>
              <a:ext cx="0" cy="111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BEEDD72-CD11-4951-A5FC-519307A96290}"/>
                </a:ext>
              </a:extLst>
            </p:cNvPr>
            <p:cNvCxnSpPr>
              <a:cxnSpLocks/>
            </p:cNvCxnSpPr>
            <p:nvPr/>
          </p:nvCxnSpPr>
          <p:spPr>
            <a:xfrm flipV="1">
              <a:off x="5677970" y="4338193"/>
              <a:ext cx="0" cy="59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2B1B318-4DD3-46C5-8182-A08E8443784F}"/>
                </a:ext>
              </a:extLst>
            </p:cNvPr>
            <p:cNvSpPr/>
            <p:nvPr/>
          </p:nvSpPr>
          <p:spPr>
            <a:xfrm>
              <a:off x="5034242" y="4124345"/>
              <a:ext cx="1980746" cy="21384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br</a:t>
              </a:r>
              <a:r>
                <a:rPr lang="en-US" sz="1600" dirty="0"/>
                <a:t>-int</a:t>
              </a:r>
            </a:p>
          </p:txBody>
        </p:sp>
        <p:sp>
          <p:nvSpPr>
            <p:cNvPr id="28" name="TextBox 27">
              <a:extLst>
                <a:ext uri="{FF2B5EF4-FFF2-40B4-BE49-F238E27FC236}">
                  <a16:creationId xmlns:a16="http://schemas.microsoft.com/office/drawing/2014/main" id="{FAD5A9EF-E9C5-4B4D-AE66-153EBFE77DA7}"/>
                </a:ext>
              </a:extLst>
            </p:cNvPr>
            <p:cNvSpPr txBox="1"/>
            <p:nvPr/>
          </p:nvSpPr>
          <p:spPr>
            <a:xfrm>
              <a:off x="5296746" y="3290445"/>
              <a:ext cx="852156" cy="307777"/>
            </a:xfrm>
            <a:prstGeom prst="rect">
              <a:avLst/>
            </a:prstGeom>
            <a:noFill/>
          </p:spPr>
          <p:txBody>
            <a:bodyPr wrap="none" rtlCol="0">
              <a:spAutoFit/>
            </a:bodyPr>
            <a:lstStyle/>
            <a:p>
              <a:r>
                <a:rPr lang="en-US" sz="1400" dirty="0"/>
                <a:t>Packet-in</a:t>
              </a:r>
            </a:p>
          </p:txBody>
        </p:sp>
        <p:sp>
          <p:nvSpPr>
            <p:cNvPr id="29" name="TextBox 28">
              <a:extLst>
                <a:ext uri="{FF2B5EF4-FFF2-40B4-BE49-F238E27FC236}">
                  <a16:creationId xmlns:a16="http://schemas.microsoft.com/office/drawing/2014/main" id="{49C7E6AF-5A29-41FB-B3CD-CFA40152A2CB}"/>
                </a:ext>
              </a:extLst>
            </p:cNvPr>
            <p:cNvSpPr txBox="1"/>
            <p:nvPr/>
          </p:nvSpPr>
          <p:spPr>
            <a:xfrm>
              <a:off x="4380806" y="4595208"/>
              <a:ext cx="1904239" cy="307777"/>
            </a:xfrm>
            <a:prstGeom prst="rect">
              <a:avLst/>
            </a:prstGeom>
            <a:noFill/>
          </p:spPr>
          <p:txBody>
            <a:bodyPr wrap="none" rtlCol="0">
              <a:spAutoFit/>
            </a:bodyPr>
            <a:lstStyle/>
            <a:p>
              <a:r>
                <a:rPr lang="en-US" sz="1400" dirty="0"/>
                <a:t>BOOTP/DHCPDISCOVER</a:t>
              </a:r>
            </a:p>
          </p:txBody>
        </p:sp>
        <p:cxnSp>
          <p:nvCxnSpPr>
            <p:cNvPr id="30" name="Straight Arrow Connector 29">
              <a:extLst>
                <a:ext uri="{FF2B5EF4-FFF2-40B4-BE49-F238E27FC236}">
                  <a16:creationId xmlns:a16="http://schemas.microsoft.com/office/drawing/2014/main" id="{71BF9978-D038-4B62-BB25-8F5ECEE9CF50}"/>
                </a:ext>
              </a:extLst>
            </p:cNvPr>
            <p:cNvCxnSpPr>
              <a:cxnSpLocks/>
              <a:stCxn id="20" idx="0"/>
            </p:cNvCxnSpPr>
            <p:nvPr/>
          </p:nvCxnSpPr>
          <p:spPr>
            <a:xfrm flipV="1">
              <a:off x="5380121" y="2360006"/>
              <a:ext cx="471161" cy="302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109AC8-D5FF-4888-BB13-1823E5C1392F}"/>
                </a:ext>
              </a:extLst>
            </p:cNvPr>
            <p:cNvCxnSpPr>
              <a:cxnSpLocks/>
              <a:endCxn id="17" idx="0"/>
            </p:cNvCxnSpPr>
            <p:nvPr/>
          </p:nvCxnSpPr>
          <p:spPr>
            <a:xfrm>
              <a:off x="6167223" y="2333557"/>
              <a:ext cx="489803" cy="328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8CB0E47-E012-4A52-AFF4-19751324746E}"/>
                </a:ext>
              </a:extLst>
            </p:cNvPr>
            <p:cNvSpPr txBox="1"/>
            <p:nvPr/>
          </p:nvSpPr>
          <p:spPr>
            <a:xfrm>
              <a:off x="5739601" y="3757449"/>
              <a:ext cx="570028" cy="369332"/>
            </a:xfrm>
            <a:prstGeom prst="rect">
              <a:avLst/>
            </a:prstGeom>
            <a:noFill/>
          </p:spPr>
          <p:txBody>
            <a:bodyPr wrap="none" rtlCol="0">
              <a:spAutoFit/>
            </a:bodyPr>
            <a:lstStyle/>
            <a:p>
              <a:r>
                <a:rPr lang="en-US" dirty="0"/>
                <a:t>OVS</a:t>
              </a:r>
            </a:p>
          </p:txBody>
        </p:sp>
        <p:cxnSp>
          <p:nvCxnSpPr>
            <p:cNvPr id="33" name="Straight Arrow Connector 32">
              <a:extLst>
                <a:ext uri="{FF2B5EF4-FFF2-40B4-BE49-F238E27FC236}">
                  <a16:creationId xmlns:a16="http://schemas.microsoft.com/office/drawing/2014/main" id="{CFEE64CC-0AE6-4E15-9672-1F35BB1171AF}"/>
                </a:ext>
              </a:extLst>
            </p:cNvPr>
            <p:cNvCxnSpPr>
              <a:cxnSpLocks/>
              <a:stCxn id="18" idx="1"/>
            </p:cNvCxnSpPr>
            <p:nvPr/>
          </p:nvCxnSpPr>
          <p:spPr>
            <a:xfrm>
              <a:off x="6591845" y="3026463"/>
              <a:ext cx="1" cy="109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917E56-F1E5-4554-A399-BAE95648CAB5}"/>
                </a:ext>
              </a:extLst>
            </p:cNvPr>
            <p:cNvCxnSpPr/>
            <p:nvPr/>
          </p:nvCxnSpPr>
          <p:spPr>
            <a:xfrm>
              <a:off x="6591845" y="4338193"/>
              <a:ext cx="0" cy="59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04A5A3-7121-4EEC-9ACA-D2CF55CC74B8}"/>
                </a:ext>
              </a:extLst>
            </p:cNvPr>
            <p:cNvSpPr txBox="1"/>
            <p:nvPr/>
          </p:nvSpPr>
          <p:spPr>
            <a:xfrm>
              <a:off x="6555384" y="4597288"/>
              <a:ext cx="875432" cy="307777"/>
            </a:xfrm>
            <a:prstGeom prst="rect">
              <a:avLst/>
            </a:prstGeom>
            <a:noFill/>
          </p:spPr>
          <p:txBody>
            <a:bodyPr wrap="none" rtlCol="0">
              <a:spAutoFit/>
            </a:bodyPr>
            <a:lstStyle/>
            <a:p>
              <a:r>
                <a:rPr lang="en-US" sz="1400" dirty="0"/>
                <a:t>DHCPACK</a:t>
              </a:r>
            </a:p>
          </p:txBody>
        </p:sp>
      </p:grpSp>
    </p:spTree>
    <p:extLst>
      <p:ext uri="{BB962C8B-B14F-4D97-AF65-F5344CB8AC3E}">
        <p14:creationId xmlns:p14="http://schemas.microsoft.com/office/powerpoint/2010/main" val="2519497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56B453-9B55-43E2-95CB-8A98926489D9}"/>
              </a:ext>
            </a:extLst>
          </p:cNvPr>
          <p:cNvSpPr/>
          <p:nvPr/>
        </p:nvSpPr>
        <p:spPr>
          <a:xfrm>
            <a:off x="1094305" y="2704166"/>
            <a:ext cx="6495990" cy="2031325"/>
          </a:xfrm>
          <a:prstGeom prst="rect">
            <a:avLst/>
          </a:prstGeom>
        </p:spPr>
        <p:txBody>
          <a:bodyPr wrap="square">
            <a:spAutoFit/>
          </a:bodyPr>
          <a:lstStyle/>
          <a:p>
            <a:r>
              <a:rPr lang="en-US" dirty="0"/>
              <a:t>Design docs are available </a:t>
            </a:r>
            <a:r>
              <a:rPr lang="en-US" dirty="0">
                <a:hlinkClick r:id="rId2"/>
              </a:rPr>
              <a:t>here</a:t>
            </a:r>
            <a:endParaRPr lang="en-US" dirty="0"/>
          </a:p>
          <a:p>
            <a:endParaRPr lang="en-US" dirty="0">
              <a:hlinkClick r:id="rId2"/>
            </a:endParaRPr>
          </a:p>
          <a:p>
            <a:r>
              <a:rPr lang="en-US" dirty="0"/>
              <a:t>Questions later?</a:t>
            </a:r>
          </a:p>
          <a:p>
            <a:endParaRPr lang="en-US" dirty="0"/>
          </a:p>
          <a:p>
            <a:r>
              <a:rPr lang="en-US" dirty="0"/>
              <a:t>Feel free to send email to Liguang Xie&lt;</a:t>
            </a:r>
            <a:r>
              <a:rPr lang="en-US" dirty="0">
                <a:hlinkClick r:id="rId3"/>
              </a:rPr>
              <a:t>lxie@futurewei.com</a:t>
            </a:r>
            <a:r>
              <a:rPr lang="en-US" dirty="0"/>
              <a:t>&gt; or raise questions on </a:t>
            </a:r>
            <a:r>
              <a:rPr lang="en-US" dirty="0">
                <a:hlinkClick r:id="rId4"/>
              </a:rPr>
              <a:t>Alcor Slack Channel </a:t>
            </a:r>
            <a:endParaRPr lang="en-US" dirty="0"/>
          </a:p>
          <a:p>
            <a:endParaRPr lang="en-US" dirty="0">
              <a:hlinkClick r:id="rId2"/>
            </a:endParaRPr>
          </a:p>
        </p:txBody>
      </p:sp>
    </p:spTree>
    <p:extLst>
      <p:ext uri="{BB962C8B-B14F-4D97-AF65-F5344CB8AC3E}">
        <p14:creationId xmlns:p14="http://schemas.microsoft.com/office/powerpoint/2010/main" val="3986861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a:xfrm>
            <a:off x="838200" y="365126"/>
            <a:ext cx="10515600" cy="557124"/>
          </a:xfrm>
        </p:spPr>
        <p:txBody>
          <a:bodyPr/>
          <a:lstStyle/>
          <a:p>
            <a:r>
              <a:rPr lang="en-US" dirty="0" err="1">
                <a:solidFill>
                  <a:schemeClr val="tx2"/>
                </a:solidFill>
              </a:rPr>
              <a:t>Alcor</a:t>
            </a:r>
            <a:r>
              <a:rPr lang="en-US" dirty="0">
                <a:solidFill>
                  <a:schemeClr val="tx2"/>
                </a:solidFill>
              </a:rPr>
              <a:t> Agent Innovation</a:t>
            </a:r>
          </a:p>
        </p:txBody>
      </p:sp>
      <p:sp>
        <p:nvSpPr>
          <p:cNvPr id="3" name="Content Placeholder 2">
            <a:extLst>
              <a:ext uri="{FF2B5EF4-FFF2-40B4-BE49-F238E27FC236}">
                <a16:creationId xmlns:a16="http://schemas.microsoft.com/office/drawing/2014/main" id="{9FD979C0-F458-41C0-A368-632AFBDE498C}"/>
              </a:ext>
            </a:extLst>
          </p:cNvPr>
          <p:cNvSpPr>
            <a:spLocks noGrp="1"/>
          </p:cNvSpPr>
          <p:nvPr>
            <p:ph idx="1"/>
          </p:nvPr>
        </p:nvSpPr>
        <p:spPr>
          <a:xfrm>
            <a:off x="838201" y="1365713"/>
            <a:ext cx="5652051" cy="4811250"/>
          </a:xfrm>
        </p:spPr>
        <p:txBody>
          <a:bodyPr>
            <a:normAutofit/>
          </a:bodyPr>
          <a:lstStyle/>
          <a:p>
            <a:r>
              <a:rPr lang="en-US" sz="2200" dirty="0">
                <a:solidFill>
                  <a:schemeClr val="tx2"/>
                </a:solidFill>
              </a:rPr>
              <a:t>Built from the ground up with C++</a:t>
            </a:r>
          </a:p>
          <a:p>
            <a:pPr lvl="1">
              <a:buFont typeface="Wingdings" panose="05000000000000000000" pitchFamily="2" charset="2"/>
              <a:buChar char="ü"/>
            </a:pPr>
            <a:r>
              <a:rPr lang="en-US" sz="1700" dirty="0">
                <a:solidFill>
                  <a:schemeClr val="tx2"/>
                </a:solidFill>
              </a:rPr>
              <a:t>Promote high performance and multiple threading</a:t>
            </a:r>
          </a:p>
          <a:p>
            <a:r>
              <a:rPr lang="en-US" sz="2200" dirty="0" err="1">
                <a:solidFill>
                  <a:schemeClr val="tx2"/>
                </a:solidFill>
              </a:rPr>
              <a:t>Alcor</a:t>
            </a:r>
            <a:r>
              <a:rPr lang="en-US" sz="2200" dirty="0">
                <a:solidFill>
                  <a:schemeClr val="tx2"/>
                </a:solidFill>
              </a:rPr>
              <a:t> Distributed Router</a:t>
            </a:r>
          </a:p>
          <a:p>
            <a:pPr lvl="1">
              <a:buFont typeface="Wingdings" panose="05000000000000000000" pitchFamily="2" charset="2"/>
              <a:buChar char="ü"/>
            </a:pPr>
            <a:r>
              <a:rPr lang="en-US" sz="1700" dirty="0">
                <a:solidFill>
                  <a:schemeClr val="tx2"/>
                </a:solidFill>
              </a:rPr>
              <a:t>Enable host-to-host direct communication for L3 routing</a:t>
            </a:r>
          </a:p>
          <a:p>
            <a:pPr lvl="1">
              <a:buFont typeface="Wingdings" panose="05000000000000000000" pitchFamily="2" charset="2"/>
              <a:buChar char="ü"/>
            </a:pPr>
            <a:r>
              <a:rPr lang="en-US" sz="1700" dirty="0">
                <a:solidFill>
                  <a:schemeClr val="tx2"/>
                </a:solidFill>
              </a:rPr>
              <a:t>Use highly efficient OpenFlow rules</a:t>
            </a:r>
          </a:p>
          <a:p>
            <a:pPr lvl="1">
              <a:buFont typeface="Wingdings" panose="05000000000000000000" pitchFamily="2" charset="2"/>
              <a:buChar char="ü"/>
            </a:pPr>
            <a:r>
              <a:rPr lang="en-US" sz="1700" u="sng" dirty="0">
                <a:solidFill>
                  <a:schemeClr val="tx2"/>
                </a:solidFill>
              </a:rPr>
              <a:t>Eliminate namespace, Linux devices, and iptables required by Neutron DVR</a:t>
            </a:r>
          </a:p>
          <a:p>
            <a:r>
              <a:rPr lang="en-US" sz="2200" dirty="0">
                <a:solidFill>
                  <a:schemeClr val="tx2"/>
                </a:solidFill>
              </a:rPr>
              <a:t>On-host distributed DHCP</a:t>
            </a:r>
          </a:p>
          <a:p>
            <a:pPr lvl="1">
              <a:buFont typeface="Wingdings" panose="05000000000000000000" pitchFamily="2" charset="2"/>
              <a:buChar char="ü"/>
            </a:pPr>
            <a:r>
              <a:rPr lang="en-US" sz="1600" dirty="0">
                <a:solidFill>
                  <a:schemeClr val="tx2"/>
                </a:solidFill>
              </a:rPr>
              <a:t>Proactively plumb DHCP OVS rules to compute nodes</a:t>
            </a:r>
          </a:p>
          <a:p>
            <a:pPr lvl="1">
              <a:buFont typeface="Wingdings" panose="05000000000000000000" pitchFamily="2" charset="2"/>
              <a:buChar char="ü"/>
            </a:pPr>
            <a:r>
              <a:rPr lang="en-US" sz="1600" dirty="0">
                <a:solidFill>
                  <a:schemeClr val="tx2"/>
                </a:solidFill>
              </a:rPr>
              <a:t>Use local DHCP server to respond to DHCP request (compared with Neutron’s centralized DHCP server on network nodes)</a:t>
            </a:r>
          </a:p>
          <a:p>
            <a:pPr lvl="1">
              <a:buFont typeface="Wingdings" panose="05000000000000000000" pitchFamily="2" charset="2"/>
              <a:buChar char="ü"/>
            </a:pPr>
            <a:r>
              <a:rPr lang="en-US" sz="1600" dirty="0">
                <a:solidFill>
                  <a:schemeClr val="tx2"/>
                </a:solidFill>
              </a:rPr>
              <a:t>Eliminate namespace, Linux devices, and </a:t>
            </a:r>
            <a:r>
              <a:rPr lang="en-US" sz="1600" dirty="0" err="1">
                <a:solidFill>
                  <a:schemeClr val="tx2"/>
                </a:solidFill>
              </a:rPr>
              <a:t>Dnsmasq</a:t>
            </a:r>
            <a:r>
              <a:rPr lang="en-US" sz="1600" dirty="0">
                <a:solidFill>
                  <a:schemeClr val="tx2"/>
                </a:solidFill>
              </a:rPr>
              <a:t> process required by Neutron DHCP </a:t>
            </a:r>
          </a:p>
          <a:p>
            <a:endParaRPr lang="en-US" dirty="0">
              <a:solidFill>
                <a:schemeClr val="tx2"/>
              </a:solidFill>
            </a:endParaRPr>
          </a:p>
          <a:p>
            <a:endParaRPr lang="en-US" dirty="0">
              <a:solidFill>
                <a:schemeClr val="tx2"/>
              </a:solidFill>
            </a:endParaRP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p:txBody>
          <a:bodyPr/>
          <a:lstStyle/>
          <a:p>
            <a:fld id="{3B917CB5-27BD-4ECA-9D86-80D4B900A204}" type="slidenum">
              <a:rPr lang="en-US" smtClean="0"/>
              <a:t>5</a:t>
            </a:fld>
            <a:endParaRPr lang="en-US"/>
          </a:p>
        </p:txBody>
      </p:sp>
      <p:pic>
        <p:nvPicPr>
          <p:cNvPr id="7" name="Picture 6" descr="A screenshot of a cell phone&#10;&#10;Description automatically generated">
            <a:extLst>
              <a:ext uri="{FF2B5EF4-FFF2-40B4-BE49-F238E27FC236}">
                <a16:creationId xmlns:a16="http://schemas.microsoft.com/office/drawing/2014/main" id="{51221729-859B-427B-BC87-EABF567FF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534" y="1499155"/>
            <a:ext cx="5750466" cy="1695315"/>
          </a:xfrm>
          <a:prstGeom prst="rect">
            <a:avLst/>
          </a:prstGeom>
          <a:ln>
            <a:noFill/>
          </a:ln>
          <a:effectLst>
            <a:outerShdw blurRad="292100" dist="139700" dir="2700000" algn="tl" rotWithShape="0">
              <a:srgbClr val="333333">
                <a:alpha val="65000"/>
              </a:srgbClr>
            </a:outerShdw>
          </a:effectLst>
        </p:spPr>
      </p:pic>
      <p:pic>
        <p:nvPicPr>
          <p:cNvPr id="9" name="Picture 8" descr="A screenshot of text&#10;&#10;Description automatically generated">
            <a:extLst>
              <a:ext uri="{FF2B5EF4-FFF2-40B4-BE49-F238E27FC236}">
                <a16:creationId xmlns:a16="http://schemas.microsoft.com/office/drawing/2014/main" id="{EB9F51A7-53B6-4DE6-A18C-D769D591D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534" y="3429000"/>
            <a:ext cx="3025541" cy="226915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9ED8EC63-378E-4BA1-A039-DAFE2FF47499}"/>
              </a:ext>
            </a:extLst>
          </p:cNvPr>
          <p:cNvSpPr txBox="1"/>
          <p:nvPr/>
        </p:nvSpPr>
        <p:spPr>
          <a:xfrm>
            <a:off x="6407160" y="1323902"/>
            <a:ext cx="3614264" cy="338554"/>
          </a:xfrm>
          <a:prstGeom prst="rect">
            <a:avLst/>
          </a:prstGeom>
          <a:noFill/>
        </p:spPr>
        <p:txBody>
          <a:bodyPr wrap="square" rtlCol="0">
            <a:spAutoFit/>
          </a:bodyPr>
          <a:lstStyle/>
          <a:p>
            <a:r>
              <a:rPr lang="en-US" sz="1600" dirty="0"/>
              <a:t>Neutron DVR packet flow</a:t>
            </a:r>
          </a:p>
        </p:txBody>
      </p:sp>
      <p:sp>
        <p:nvSpPr>
          <p:cNvPr id="12" name="TextBox 11">
            <a:extLst>
              <a:ext uri="{FF2B5EF4-FFF2-40B4-BE49-F238E27FC236}">
                <a16:creationId xmlns:a16="http://schemas.microsoft.com/office/drawing/2014/main" id="{ACEE0F29-0508-4A15-B9BF-9B9182CD9FE5}"/>
              </a:ext>
            </a:extLst>
          </p:cNvPr>
          <p:cNvSpPr txBox="1"/>
          <p:nvPr/>
        </p:nvSpPr>
        <p:spPr>
          <a:xfrm>
            <a:off x="6490252" y="3246751"/>
            <a:ext cx="3614264" cy="338554"/>
          </a:xfrm>
          <a:prstGeom prst="rect">
            <a:avLst/>
          </a:prstGeom>
          <a:noFill/>
        </p:spPr>
        <p:txBody>
          <a:bodyPr wrap="square" rtlCol="0">
            <a:spAutoFit/>
          </a:bodyPr>
          <a:lstStyle/>
          <a:p>
            <a:r>
              <a:rPr lang="en-US" sz="1600" dirty="0" err="1"/>
              <a:t>Alcor</a:t>
            </a:r>
            <a:r>
              <a:rPr lang="en-US" sz="1600" dirty="0"/>
              <a:t> Distributed Router packet flow</a:t>
            </a:r>
          </a:p>
        </p:txBody>
      </p:sp>
    </p:spTree>
    <p:extLst>
      <p:ext uri="{BB962C8B-B14F-4D97-AF65-F5344CB8AC3E}">
        <p14:creationId xmlns:p14="http://schemas.microsoft.com/office/powerpoint/2010/main" val="4293210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bwMode="auto">
          <a:xfrm>
            <a:off x="2862468" y="1275792"/>
            <a:ext cx="2931654" cy="3805215"/>
          </a:xfrm>
          <a:prstGeom prst="roundRect">
            <a:avLst/>
          </a:prstGeom>
          <a:noFill/>
          <a:ln>
            <a:solidFill>
              <a:srgbClr val="0070C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a:buClr>
                <a:srgbClr val="CC9900"/>
              </a:buClr>
            </a:pPr>
            <a:endParaRPr lang="zh-CN" altLang="en-US" sz="1600" dirty="0">
              <a:solidFill>
                <a:srgbClr val="282828"/>
              </a:solidFill>
              <a:latin typeface="微软雅黑" panose="020B0503020204020204" pitchFamily="34" charset="-122"/>
              <a:ea typeface="微软雅黑" panose="020B0503020204020204" pitchFamily="34" charset="-122"/>
            </a:endParaRPr>
          </a:p>
        </p:txBody>
      </p:sp>
      <p:sp>
        <p:nvSpPr>
          <p:cNvPr id="68" name="圆角矩形 67"/>
          <p:cNvSpPr/>
          <p:nvPr/>
        </p:nvSpPr>
        <p:spPr bwMode="auto">
          <a:xfrm>
            <a:off x="5902106" y="1275792"/>
            <a:ext cx="3007596" cy="3704145"/>
          </a:xfrm>
          <a:prstGeom prst="roundRect">
            <a:avLst/>
          </a:prstGeom>
          <a:noFill/>
          <a:ln>
            <a:solidFill>
              <a:srgbClr val="0070C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a:buClr>
                <a:srgbClr val="CC9900"/>
              </a:buClr>
            </a:pPr>
            <a:endParaRPr lang="zh-CN" altLang="en-US" sz="1600" dirty="0">
              <a:solidFill>
                <a:srgbClr val="282828"/>
              </a:solidFill>
              <a:latin typeface="微软雅黑" panose="020B0503020204020204" pitchFamily="34" charset="-122"/>
              <a:ea typeface="微软雅黑" panose="020B0503020204020204" pitchFamily="34" charset="-122"/>
            </a:endParaRPr>
          </a:p>
        </p:txBody>
      </p:sp>
      <p:sp>
        <p:nvSpPr>
          <p:cNvPr id="99" name="矩形 98"/>
          <p:cNvSpPr/>
          <p:nvPr/>
        </p:nvSpPr>
        <p:spPr>
          <a:xfrm>
            <a:off x="3078435" y="1613220"/>
            <a:ext cx="5867143" cy="477027"/>
          </a:xfrm>
          <a:prstGeom prst="rect">
            <a:avLst/>
          </a:prstGeom>
          <a:solidFill>
            <a:srgbClr val="FFFFF7"/>
          </a:solidFill>
          <a:ln w="15875" cap="flat" cmpd="sng" algn="ctr">
            <a:solidFill>
              <a:schemeClr val="tx1"/>
            </a:solidFill>
            <a:prstDash val="solid"/>
            <a:round/>
          </a:ln>
          <a:effectLst/>
        </p:spPr>
        <p:txBody>
          <a:bodyPr rtlCol="0" anchor="ctr"/>
          <a:lstStyle/>
          <a:p>
            <a:pPr algn="ctr" fontAlgn="auto">
              <a:spcBef>
                <a:spcPts val="0"/>
              </a:spcBef>
              <a:spcAft>
                <a:spcPts val="0"/>
              </a:spcAft>
            </a:pPr>
            <a:endParaRPr lang="zh-CN" altLang="en-US" kern="0">
              <a:solidFill>
                <a:prstClr val="white"/>
              </a:solidFill>
              <a:latin typeface="Calibri" panose="020F0502020204030204"/>
            </a:endParaRPr>
          </a:p>
        </p:txBody>
      </p:sp>
      <p:sp>
        <p:nvSpPr>
          <p:cNvPr id="17" name="标题 1"/>
          <p:cNvSpPr txBox="1">
            <a:spLocks/>
          </p:cNvSpPr>
          <p:nvPr/>
        </p:nvSpPr>
        <p:spPr bwMode="auto">
          <a:xfrm>
            <a:off x="213728" y="64042"/>
            <a:ext cx="10174283" cy="67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54" rIns="80108" bIns="4005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eaLnBrk="1" hangingPunct="1"/>
            <a:r>
              <a:rPr lang="en-US" altLang="zh-CN" sz="2799" kern="0" dirty="0">
                <a:solidFill>
                  <a:srgbClr val="960000"/>
                </a:solidFill>
                <a:latin typeface="微软雅黑" panose="020B0503020204020204" pitchFamily="34" charset="-122"/>
                <a:ea typeface="微软雅黑" panose="020B0503020204020204" pitchFamily="34" charset="-122"/>
              </a:rPr>
              <a:t>Management/Control Plane – Current Design</a:t>
            </a:r>
            <a:endParaRPr lang="zh-CN" altLang="en-US" sz="2799" kern="0" dirty="0">
              <a:solidFill>
                <a:srgbClr val="960000"/>
              </a:solidFill>
              <a:latin typeface="微软雅黑" panose="020B0503020204020204" pitchFamily="34" charset="-122"/>
              <a:ea typeface="微软雅黑" panose="020B0503020204020204" pitchFamily="34" charset="-122"/>
            </a:endParaRPr>
          </a:p>
        </p:txBody>
      </p:sp>
      <p:sp>
        <p:nvSpPr>
          <p:cNvPr id="69" name="矩形 68"/>
          <p:cNvSpPr/>
          <p:nvPr/>
        </p:nvSpPr>
        <p:spPr>
          <a:xfrm>
            <a:off x="4247194" y="1290658"/>
            <a:ext cx="647152" cy="307697"/>
          </a:xfrm>
          <a:prstGeom prst="rect">
            <a:avLst/>
          </a:prstGeom>
        </p:spPr>
        <p:txBody>
          <a:bodyPr wrap="square">
            <a:spAutoFit/>
          </a:bodyPr>
          <a:lstStyle/>
          <a:p>
            <a:pPr algn="just" fontAlgn="auto">
              <a:spcBef>
                <a:spcPts val="0"/>
              </a:spcBef>
              <a:spcAft>
                <a:spcPts val="0"/>
              </a:spcAft>
              <a:defRPr/>
            </a:pPr>
            <a:r>
              <a:rPr lang="en-US" altLang="zh-CN" sz="1400" kern="0" dirty="0">
                <a:solidFill>
                  <a:srgbClr val="000000"/>
                </a:solidFill>
                <a:latin typeface="楷体" panose="02010609060101010101" pitchFamily="49" charset="-122"/>
                <a:ea typeface="楷体" panose="02010609060101010101" pitchFamily="49" charset="-122"/>
              </a:rPr>
              <a:t>AZ1</a:t>
            </a:r>
            <a:endParaRPr lang="zh-CN" altLang="zh-CN" sz="1400" kern="0" dirty="0">
              <a:solidFill>
                <a:srgbClr val="000000"/>
              </a:solidFill>
              <a:latin typeface="楷体" panose="02010609060101010101" pitchFamily="49" charset="-122"/>
              <a:ea typeface="楷体" panose="02010609060101010101" pitchFamily="49" charset="-122"/>
            </a:endParaRPr>
          </a:p>
        </p:txBody>
      </p:sp>
      <p:sp>
        <p:nvSpPr>
          <p:cNvPr id="71" name="圆角矩形 70"/>
          <p:cNvSpPr/>
          <p:nvPr/>
        </p:nvSpPr>
        <p:spPr bwMode="auto">
          <a:xfrm>
            <a:off x="2538516" y="877521"/>
            <a:ext cx="6670111" cy="5102957"/>
          </a:xfrm>
          <a:prstGeom prst="roundRect">
            <a:avLst/>
          </a:prstGeom>
          <a:noFill/>
          <a:ln w="28575">
            <a:solidFill>
              <a:srgbClr val="0070C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a:buClr>
                <a:srgbClr val="CC9900"/>
              </a:buClr>
            </a:pPr>
            <a:endParaRPr lang="zh-CN" altLang="en-US" sz="1600" dirty="0">
              <a:solidFill>
                <a:srgbClr val="282828"/>
              </a:solidFill>
              <a:latin typeface="微软雅黑" panose="020B0503020204020204" pitchFamily="34" charset="-122"/>
              <a:ea typeface="微软雅黑" panose="020B0503020204020204" pitchFamily="34" charset="-122"/>
            </a:endParaRPr>
          </a:p>
        </p:txBody>
      </p:sp>
      <p:sp>
        <p:nvSpPr>
          <p:cNvPr id="72" name="矩形 71"/>
          <p:cNvSpPr/>
          <p:nvPr/>
        </p:nvSpPr>
        <p:spPr>
          <a:xfrm>
            <a:off x="6975949" y="1290658"/>
            <a:ext cx="647152" cy="307697"/>
          </a:xfrm>
          <a:prstGeom prst="rect">
            <a:avLst/>
          </a:prstGeom>
        </p:spPr>
        <p:txBody>
          <a:bodyPr wrap="square">
            <a:spAutoFit/>
          </a:bodyPr>
          <a:lstStyle/>
          <a:p>
            <a:pPr algn="just" fontAlgn="auto">
              <a:spcBef>
                <a:spcPts val="0"/>
              </a:spcBef>
              <a:spcAft>
                <a:spcPts val="0"/>
              </a:spcAft>
              <a:defRPr/>
            </a:pPr>
            <a:r>
              <a:rPr lang="en-US" altLang="zh-CN" sz="1400" kern="0" dirty="0">
                <a:solidFill>
                  <a:srgbClr val="000000"/>
                </a:solidFill>
                <a:latin typeface="楷体" panose="02010609060101010101" pitchFamily="49" charset="-122"/>
                <a:ea typeface="楷体" panose="02010609060101010101" pitchFamily="49" charset="-122"/>
              </a:rPr>
              <a:t>AZ2</a:t>
            </a:r>
            <a:endParaRPr lang="zh-CN" altLang="zh-CN" sz="1400" kern="0" dirty="0">
              <a:solidFill>
                <a:srgbClr val="000000"/>
              </a:solidFill>
              <a:latin typeface="楷体" panose="02010609060101010101" pitchFamily="49" charset="-122"/>
              <a:ea typeface="楷体" panose="02010609060101010101" pitchFamily="49" charset="-122"/>
            </a:endParaRPr>
          </a:p>
        </p:txBody>
      </p:sp>
      <p:sp>
        <p:nvSpPr>
          <p:cNvPr id="73" name="矩形 72"/>
          <p:cNvSpPr/>
          <p:nvPr/>
        </p:nvSpPr>
        <p:spPr>
          <a:xfrm>
            <a:off x="5657821" y="869241"/>
            <a:ext cx="1019971" cy="307697"/>
          </a:xfrm>
          <a:prstGeom prst="rect">
            <a:avLst/>
          </a:prstGeom>
        </p:spPr>
        <p:txBody>
          <a:bodyPr wrap="square">
            <a:spAutoFit/>
          </a:bodyPr>
          <a:lstStyle/>
          <a:p>
            <a:pPr algn="just" fontAlgn="auto">
              <a:spcBef>
                <a:spcPts val="0"/>
              </a:spcBef>
              <a:spcAft>
                <a:spcPts val="0"/>
              </a:spcAft>
              <a:defRPr/>
            </a:pPr>
            <a:r>
              <a:rPr lang="en-US" altLang="zh-CN" sz="1400" kern="0" dirty="0">
                <a:solidFill>
                  <a:srgbClr val="000000"/>
                </a:solidFill>
                <a:latin typeface="楷体" panose="02010609060101010101" pitchFamily="49" charset="-122"/>
                <a:ea typeface="楷体" panose="02010609060101010101" pitchFamily="49" charset="-122"/>
              </a:rPr>
              <a:t>Region1</a:t>
            </a:r>
            <a:endParaRPr lang="zh-CN" altLang="zh-CN" sz="1400" kern="0" dirty="0">
              <a:solidFill>
                <a:srgbClr val="000000"/>
              </a:solidFill>
              <a:latin typeface="楷体" panose="02010609060101010101" pitchFamily="49" charset="-122"/>
              <a:ea typeface="楷体" panose="02010609060101010101" pitchFamily="49" charset="-122"/>
            </a:endParaRPr>
          </a:p>
        </p:txBody>
      </p:sp>
      <p:sp>
        <p:nvSpPr>
          <p:cNvPr id="78" name="圆角矩形 77"/>
          <p:cNvSpPr/>
          <p:nvPr/>
        </p:nvSpPr>
        <p:spPr>
          <a:xfrm>
            <a:off x="5140954" y="1735208"/>
            <a:ext cx="719813" cy="251934"/>
          </a:xfrm>
          <a:prstGeom prst="roundRect">
            <a:avLst/>
          </a:prstGeom>
          <a:solidFill>
            <a:srgbClr val="D3ECB9"/>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Console</a:t>
            </a:r>
            <a:endParaRPr lang="zh-CN" altLang="en-US" sz="1400" kern="0" dirty="0">
              <a:solidFill>
                <a:srgbClr val="282828"/>
              </a:solidFill>
              <a:latin typeface="楷体" panose="02010609060101010101" pitchFamily="49" charset="-122"/>
              <a:ea typeface="楷体" panose="02010609060101010101" pitchFamily="49" charset="-122"/>
            </a:endParaRPr>
          </a:p>
        </p:txBody>
      </p:sp>
      <p:sp>
        <p:nvSpPr>
          <p:cNvPr id="97" name="圆角矩形 96"/>
          <p:cNvSpPr/>
          <p:nvPr/>
        </p:nvSpPr>
        <p:spPr>
          <a:xfrm>
            <a:off x="6253324" y="1735208"/>
            <a:ext cx="755803" cy="251934"/>
          </a:xfrm>
          <a:prstGeom prst="roundRect">
            <a:avLst/>
          </a:prstGeom>
          <a:solidFill>
            <a:srgbClr val="D3ECB9"/>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APIGW</a:t>
            </a:r>
          </a:p>
        </p:txBody>
      </p:sp>
      <p:sp>
        <p:nvSpPr>
          <p:cNvPr id="98" name="矩形 97"/>
          <p:cNvSpPr/>
          <p:nvPr/>
        </p:nvSpPr>
        <p:spPr>
          <a:xfrm>
            <a:off x="3078435" y="2273031"/>
            <a:ext cx="5867143" cy="1385599"/>
          </a:xfrm>
          <a:prstGeom prst="rect">
            <a:avLst/>
          </a:prstGeom>
          <a:solidFill>
            <a:srgbClr val="DAE3F3"/>
          </a:solidFill>
          <a:ln w="15875" cap="flat" cmpd="sng" algn="ctr">
            <a:solidFill>
              <a:schemeClr val="tx1"/>
            </a:solidFill>
            <a:prstDash val="solid"/>
            <a:round/>
          </a:ln>
          <a:effectLst/>
        </p:spPr>
        <p:txBody>
          <a:bodyPr rtlCol="0" anchor="ctr"/>
          <a:lstStyle/>
          <a:p>
            <a:pPr algn="ctr" fontAlgn="auto">
              <a:spcBef>
                <a:spcPts val="0"/>
              </a:spcBef>
              <a:spcAft>
                <a:spcPts val="0"/>
              </a:spcAft>
            </a:pPr>
            <a:endParaRPr lang="zh-CN" altLang="en-US" kern="0">
              <a:solidFill>
                <a:prstClr val="white"/>
              </a:solidFill>
              <a:latin typeface="Calibri" panose="020F0502020204030204"/>
            </a:endParaRPr>
          </a:p>
        </p:txBody>
      </p:sp>
      <p:sp>
        <p:nvSpPr>
          <p:cNvPr id="2" name="矩形 1"/>
          <p:cNvSpPr/>
          <p:nvPr/>
        </p:nvSpPr>
        <p:spPr>
          <a:xfrm>
            <a:off x="3958954" y="2450029"/>
            <a:ext cx="1082066"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kern="0" dirty="0">
                <a:solidFill>
                  <a:srgbClr val="282828"/>
                </a:solidFill>
                <a:latin typeface="楷体" panose="02010609060101010101" pitchFamily="49" charset="-122"/>
                <a:ea typeface="楷体" panose="02010609060101010101" pitchFamily="49" charset="-122"/>
              </a:rPr>
              <a:t>组合计费编排层</a:t>
            </a:r>
          </a:p>
        </p:txBody>
      </p:sp>
      <p:sp>
        <p:nvSpPr>
          <p:cNvPr id="3" name="圆角矩形 2"/>
          <p:cNvSpPr/>
          <p:nvPr/>
        </p:nvSpPr>
        <p:spPr bwMode="auto">
          <a:xfrm>
            <a:off x="3788620" y="2364045"/>
            <a:ext cx="4973661" cy="468723"/>
          </a:xfrm>
          <a:prstGeom prst="roundRect">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2" name="矩形 101"/>
          <p:cNvSpPr/>
          <p:nvPr/>
        </p:nvSpPr>
        <p:spPr>
          <a:xfrm>
            <a:off x="3788620" y="3011714"/>
            <a:ext cx="1082066"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kern="0" dirty="0">
                <a:solidFill>
                  <a:srgbClr val="282828"/>
                </a:solidFill>
                <a:latin typeface="楷体" panose="02010609060101010101" pitchFamily="49" charset="-122"/>
                <a:ea typeface="楷体" panose="02010609060101010101" pitchFamily="49" charset="-122"/>
              </a:rPr>
              <a:t>资源操作层</a:t>
            </a:r>
          </a:p>
        </p:txBody>
      </p:sp>
      <p:sp>
        <p:nvSpPr>
          <p:cNvPr id="103" name="圆角矩形 102"/>
          <p:cNvSpPr/>
          <p:nvPr/>
        </p:nvSpPr>
        <p:spPr bwMode="auto">
          <a:xfrm>
            <a:off x="3788619" y="2926673"/>
            <a:ext cx="4957660" cy="678602"/>
          </a:xfrm>
          <a:prstGeom prst="roundRect">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4" name="圆角矩形 103"/>
          <p:cNvSpPr/>
          <p:nvPr/>
        </p:nvSpPr>
        <p:spPr>
          <a:xfrm>
            <a:off x="5157408" y="2434813"/>
            <a:ext cx="863775" cy="251934"/>
          </a:xfrm>
          <a:prstGeom prst="roundRect">
            <a:avLst/>
          </a:prstGeom>
          <a:solidFill>
            <a:srgbClr val="FFFFCC"/>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kern="0" dirty="0">
                <a:solidFill>
                  <a:srgbClr val="282828"/>
                </a:solidFill>
                <a:latin typeface="楷体" panose="02010609060101010101" pitchFamily="49" charset="-122"/>
                <a:ea typeface="楷体" panose="02010609060101010101" pitchFamily="49" charset="-122"/>
              </a:rPr>
              <a:t>组合</a:t>
            </a:r>
            <a:r>
              <a:rPr lang="en-US" altLang="zh-CN" sz="1400" kern="0" dirty="0">
                <a:solidFill>
                  <a:srgbClr val="282828"/>
                </a:solidFill>
                <a:latin typeface="楷体" panose="02010609060101010101" pitchFamily="49" charset="-122"/>
                <a:ea typeface="楷体" panose="02010609060101010101" pitchFamily="49" charset="-122"/>
              </a:rPr>
              <a:t>API</a:t>
            </a:r>
          </a:p>
        </p:txBody>
      </p:sp>
      <p:sp>
        <p:nvSpPr>
          <p:cNvPr id="105" name="圆角矩形 104"/>
          <p:cNvSpPr/>
          <p:nvPr/>
        </p:nvSpPr>
        <p:spPr>
          <a:xfrm>
            <a:off x="6304117" y="2434813"/>
            <a:ext cx="863775" cy="251934"/>
          </a:xfrm>
          <a:prstGeom prst="roundRect">
            <a:avLst/>
          </a:prstGeom>
          <a:solidFill>
            <a:srgbClr val="FFFFCC"/>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err="1">
                <a:solidFill>
                  <a:srgbClr val="282828"/>
                </a:solidFill>
                <a:latin typeface="楷体" panose="02010609060101010101" pitchFamily="49" charset="-122"/>
                <a:ea typeface="楷体" panose="02010609060101010101" pitchFamily="49" charset="-122"/>
              </a:rPr>
              <a:t>VPCServer</a:t>
            </a:r>
            <a:endParaRPr lang="zh-CN" altLang="en-US" sz="1400" kern="0" dirty="0">
              <a:solidFill>
                <a:srgbClr val="282828"/>
              </a:solidFill>
              <a:latin typeface="楷体" panose="02010609060101010101" pitchFamily="49" charset="-122"/>
              <a:ea typeface="楷体" panose="02010609060101010101" pitchFamily="49" charset="-122"/>
            </a:endParaRPr>
          </a:p>
        </p:txBody>
      </p:sp>
      <p:sp>
        <p:nvSpPr>
          <p:cNvPr id="106" name="圆角矩形 105"/>
          <p:cNvSpPr/>
          <p:nvPr/>
        </p:nvSpPr>
        <p:spPr>
          <a:xfrm>
            <a:off x="7442263" y="2434813"/>
            <a:ext cx="863775" cy="251934"/>
          </a:xfrm>
          <a:prstGeom prst="roundRect">
            <a:avLst/>
          </a:prstGeom>
          <a:solidFill>
            <a:srgbClr val="FFFFCC"/>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NPCC</a:t>
            </a:r>
          </a:p>
        </p:txBody>
      </p:sp>
      <p:sp>
        <p:nvSpPr>
          <p:cNvPr id="108" name="圆角矩形 107"/>
          <p:cNvSpPr/>
          <p:nvPr/>
        </p:nvSpPr>
        <p:spPr>
          <a:xfrm>
            <a:off x="4922543" y="3067477"/>
            <a:ext cx="863775" cy="251934"/>
          </a:xfrm>
          <a:prstGeom prst="roundRect">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FFFFFF"/>
                </a:solidFill>
                <a:latin typeface="楷体" panose="02010609060101010101" pitchFamily="49" charset="-122"/>
                <a:ea typeface="楷体" panose="02010609060101010101" pitchFamily="49" charset="-122"/>
              </a:rPr>
              <a:t>VPC </a:t>
            </a:r>
          </a:p>
        </p:txBody>
      </p:sp>
      <p:sp>
        <p:nvSpPr>
          <p:cNvPr id="109" name="圆角矩形 108"/>
          <p:cNvSpPr/>
          <p:nvPr/>
        </p:nvSpPr>
        <p:spPr>
          <a:xfrm>
            <a:off x="5870402" y="3067477"/>
            <a:ext cx="863775" cy="251934"/>
          </a:xfrm>
          <a:prstGeom prst="roundRect">
            <a:avLst/>
          </a:prstGeom>
          <a:solidFill>
            <a:srgbClr val="7030A0">
              <a:lumMod val="60000"/>
              <a:lumOff val="40000"/>
            </a:srgbClr>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FFFFFF"/>
                </a:solidFill>
                <a:latin typeface="楷体" panose="02010609060101010101" pitchFamily="49" charset="-122"/>
                <a:ea typeface="楷体" panose="02010609060101010101" pitchFamily="49" charset="-122"/>
              </a:rPr>
              <a:t>ELB</a:t>
            </a:r>
            <a:endParaRPr lang="zh-CN" altLang="en-US" sz="1400" kern="0" dirty="0">
              <a:solidFill>
                <a:srgbClr val="FFFFFF"/>
              </a:solidFill>
              <a:latin typeface="楷体" panose="02010609060101010101" pitchFamily="49" charset="-122"/>
              <a:ea typeface="楷体" panose="02010609060101010101" pitchFamily="49" charset="-122"/>
            </a:endParaRPr>
          </a:p>
        </p:txBody>
      </p:sp>
      <p:sp>
        <p:nvSpPr>
          <p:cNvPr id="110" name="圆角矩形 109"/>
          <p:cNvSpPr/>
          <p:nvPr/>
        </p:nvSpPr>
        <p:spPr>
          <a:xfrm>
            <a:off x="6818260" y="3067477"/>
            <a:ext cx="863775" cy="251934"/>
          </a:xfrm>
          <a:prstGeom prst="roundRect">
            <a:avLst/>
          </a:prstGeom>
          <a:solidFill>
            <a:srgbClr val="FF3300">
              <a:lumMod val="40000"/>
              <a:lumOff val="60000"/>
            </a:srgbClr>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DC/VPN</a:t>
            </a:r>
          </a:p>
        </p:txBody>
      </p:sp>
      <p:sp>
        <p:nvSpPr>
          <p:cNvPr id="114" name="圆角矩形 113"/>
          <p:cNvSpPr/>
          <p:nvPr/>
        </p:nvSpPr>
        <p:spPr>
          <a:xfrm>
            <a:off x="7766119" y="3067477"/>
            <a:ext cx="863775" cy="251934"/>
          </a:xfrm>
          <a:prstGeom prst="roundRect">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EIP</a:t>
            </a:r>
          </a:p>
        </p:txBody>
      </p:sp>
      <p:sp>
        <p:nvSpPr>
          <p:cNvPr id="115" name="矩形 114"/>
          <p:cNvSpPr/>
          <p:nvPr/>
        </p:nvSpPr>
        <p:spPr>
          <a:xfrm>
            <a:off x="2864316" y="2732022"/>
            <a:ext cx="1082066"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b="1" kern="0" dirty="0">
                <a:solidFill>
                  <a:srgbClr val="282828"/>
                </a:solidFill>
                <a:latin typeface="微软雅黑" panose="020B0503020204020204" pitchFamily="34" charset="-122"/>
                <a:ea typeface="微软雅黑" panose="020B0503020204020204" pitchFamily="34" charset="-122"/>
              </a:rPr>
              <a:t>管理面</a:t>
            </a:r>
          </a:p>
        </p:txBody>
      </p:sp>
      <p:sp>
        <p:nvSpPr>
          <p:cNvPr id="4" name="上下箭头 3"/>
          <p:cNvSpPr/>
          <p:nvPr/>
        </p:nvSpPr>
        <p:spPr bwMode="auto">
          <a:xfrm>
            <a:off x="5833316" y="2012384"/>
            <a:ext cx="186537" cy="295167"/>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5" name="流程图: 磁盘 4"/>
          <p:cNvSpPr/>
          <p:nvPr/>
        </p:nvSpPr>
        <p:spPr bwMode="auto">
          <a:xfrm>
            <a:off x="5774274" y="3851719"/>
            <a:ext cx="234865" cy="261492"/>
          </a:xfrm>
          <a:prstGeom prst="flowChartMagneticDisk">
            <a:avLst/>
          </a:prstGeom>
          <a:solidFill>
            <a:srgbClr val="00B0F0"/>
          </a:solidFill>
          <a:ln>
            <a:solidFill>
              <a:srgbClr val="0070C0"/>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19" name="上下箭头 118"/>
          <p:cNvSpPr/>
          <p:nvPr/>
        </p:nvSpPr>
        <p:spPr bwMode="auto">
          <a:xfrm>
            <a:off x="5819725" y="3635775"/>
            <a:ext cx="143963" cy="215944"/>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20" name="矩形 119"/>
          <p:cNvSpPr/>
          <p:nvPr/>
        </p:nvSpPr>
        <p:spPr>
          <a:xfrm>
            <a:off x="3070624" y="4330233"/>
            <a:ext cx="5874955" cy="1217504"/>
          </a:xfrm>
          <a:prstGeom prst="rect">
            <a:avLst/>
          </a:prstGeom>
          <a:solidFill>
            <a:srgbClr val="A3D8FF"/>
          </a:solidFill>
          <a:ln w="15875" cap="flat" cmpd="sng" algn="ctr">
            <a:solidFill>
              <a:schemeClr val="tx1"/>
            </a:solidFill>
            <a:prstDash val="solid"/>
            <a:round/>
          </a:ln>
          <a:effectLst/>
        </p:spPr>
        <p:txBody>
          <a:bodyPr rtlCol="0" anchor="ctr"/>
          <a:lstStyle/>
          <a:p>
            <a:pPr algn="ctr" fontAlgn="auto">
              <a:spcBef>
                <a:spcPts val="0"/>
              </a:spcBef>
              <a:spcAft>
                <a:spcPts val="0"/>
              </a:spcAft>
            </a:pPr>
            <a:endParaRPr lang="zh-CN" altLang="en-US" kern="0">
              <a:solidFill>
                <a:prstClr val="white"/>
              </a:solidFill>
              <a:latin typeface="Calibri" panose="020F0502020204030204"/>
            </a:endParaRPr>
          </a:p>
        </p:txBody>
      </p:sp>
      <p:sp>
        <p:nvSpPr>
          <p:cNvPr id="132" name="矩形 131"/>
          <p:cNvSpPr/>
          <p:nvPr/>
        </p:nvSpPr>
        <p:spPr>
          <a:xfrm>
            <a:off x="2962531" y="4779205"/>
            <a:ext cx="819746"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b="1" kern="0" dirty="0">
                <a:solidFill>
                  <a:srgbClr val="000000"/>
                </a:solidFill>
                <a:latin typeface="微软雅黑" panose="020B0503020204020204" pitchFamily="34" charset="-122"/>
                <a:ea typeface="微软雅黑" panose="020B0503020204020204" pitchFamily="34" charset="-122"/>
              </a:rPr>
              <a:t>控制面</a:t>
            </a:r>
          </a:p>
        </p:txBody>
      </p:sp>
      <p:sp>
        <p:nvSpPr>
          <p:cNvPr id="133" name="上下箭头 132"/>
          <p:cNvSpPr/>
          <p:nvPr/>
        </p:nvSpPr>
        <p:spPr bwMode="auto">
          <a:xfrm>
            <a:off x="5819725" y="4103682"/>
            <a:ext cx="143963" cy="215944"/>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34" name="Freeform 131"/>
          <p:cNvSpPr>
            <a:spLocks noEditPoints="1"/>
          </p:cNvSpPr>
          <p:nvPr/>
        </p:nvSpPr>
        <p:spPr bwMode="auto">
          <a:xfrm>
            <a:off x="5157408" y="3352894"/>
            <a:ext cx="366894" cy="195459"/>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0070C0"/>
          </a:solidFill>
          <a:ln>
            <a:noFill/>
          </a:ln>
        </p:spPr>
        <p:txBody>
          <a:bodyPr vert="horz" wrap="square" lIns="91416" tIns="45708" rIns="91416" bIns="45708" numCol="1" anchor="t" anchorCtr="0" compatLnSpc="1">
            <a:prstTxWarp prst="textNoShape">
              <a:avLst/>
            </a:prstTxWarp>
          </a:bodyPr>
          <a:lstStyle/>
          <a:p>
            <a:endParaRPr lang="zh-CN" altLang="en-US" sz="1200">
              <a:solidFill>
                <a:srgbClr val="C00000"/>
              </a:solidFill>
              <a:latin typeface="FrutigerNext LT Regular" pitchFamily="34" charset="0"/>
              <a:ea typeface="MS PGothic" pitchFamily="34" charset="-128"/>
            </a:endParaRPr>
          </a:p>
        </p:txBody>
      </p:sp>
      <p:sp>
        <p:nvSpPr>
          <p:cNvPr id="137" name="Freeform 131"/>
          <p:cNvSpPr>
            <a:spLocks noEditPoints="1"/>
          </p:cNvSpPr>
          <p:nvPr/>
        </p:nvSpPr>
        <p:spPr bwMode="auto">
          <a:xfrm>
            <a:off x="6119355" y="3352894"/>
            <a:ext cx="366894" cy="195459"/>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7030A0">
              <a:lumMod val="60000"/>
              <a:lumOff val="40000"/>
            </a:srgbClr>
          </a:solid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FFFFFF"/>
              </a:solidFill>
              <a:latin typeface="楷体" panose="02010609060101010101" pitchFamily="49" charset="-122"/>
              <a:ea typeface="楷体" panose="02010609060101010101" pitchFamily="49" charset="-122"/>
            </a:endParaRPr>
          </a:p>
        </p:txBody>
      </p:sp>
      <p:sp>
        <p:nvSpPr>
          <p:cNvPr id="138" name="Freeform 131"/>
          <p:cNvSpPr>
            <a:spLocks noEditPoints="1"/>
          </p:cNvSpPr>
          <p:nvPr/>
        </p:nvSpPr>
        <p:spPr bwMode="auto">
          <a:xfrm>
            <a:off x="7068155" y="3371329"/>
            <a:ext cx="366894" cy="195459"/>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FF3300">
              <a:lumMod val="40000"/>
              <a:lumOff val="60000"/>
            </a:srgbClr>
          </a:solidFill>
          <a:ln w="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282828"/>
              </a:solidFill>
              <a:latin typeface="楷体" panose="02010609060101010101" pitchFamily="49" charset="-122"/>
              <a:ea typeface="楷体" panose="02010609060101010101" pitchFamily="49" charset="-122"/>
            </a:endParaRPr>
          </a:p>
        </p:txBody>
      </p:sp>
      <p:sp>
        <p:nvSpPr>
          <p:cNvPr id="139" name="Freeform 131"/>
          <p:cNvSpPr>
            <a:spLocks noEditPoints="1"/>
          </p:cNvSpPr>
          <p:nvPr/>
        </p:nvSpPr>
        <p:spPr bwMode="auto">
          <a:xfrm>
            <a:off x="8014559" y="3364050"/>
            <a:ext cx="366894" cy="195459"/>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FFC000"/>
          </a:solidFill>
          <a:ln w="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282828"/>
              </a:solidFill>
              <a:latin typeface="楷体" panose="02010609060101010101" pitchFamily="49" charset="-122"/>
              <a:ea typeface="楷体" panose="02010609060101010101" pitchFamily="49" charset="-122"/>
            </a:endParaRPr>
          </a:p>
        </p:txBody>
      </p:sp>
      <p:grpSp>
        <p:nvGrpSpPr>
          <p:cNvPr id="16" name="组合 15"/>
          <p:cNvGrpSpPr/>
          <p:nvPr/>
        </p:nvGrpSpPr>
        <p:grpSpPr>
          <a:xfrm>
            <a:off x="4345654" y="4420780"/>
            <a:ext cx="1633448" cy="1400665"/>
            <a:chOff x="2000539" y="4522416"/>
            <a:chExt cx="1633873" cy="1401030"/>
          </a:xfrm>
        </p:grpSpPr>
        <p:sp>
          <p:nvSpPr>
            <p:cNvPr id="128" name="圆角矩形 127"/>
            <p:cNvSpPr/>
            <p:nvPr/>
          </p:nvSpPr>
          <p:spPr>
            <a:xfrm>
              <a:off x="2595623" y="4522416"/>
              <a:ext cx="864000" cy="252000"/>
            </a:xfrm>
            <a:prstGeom prst="roundRect">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FFFFFF"/>
                  </a:solidFill>
                  <a:latin typeface="楷体" panose="02010609060101010101" pitchFamily="49" charset="-122"/>
                  <a:ea typeface="楷体" panose="02010609060101010101" pitchFamily="49" charset="-122"/>
                </a:rPr>
                <a:t>VPC</a:t>
              </a:r>
              <a:r>
                <a:rPr lang="zh-CN" altLang="en-US" sz="1400" kern="0" dirty="0">
                  <a:solidFill>
                    <a:srgbClr val="FFFFFF"/>
                  </a:solidFill>
                  <a:latin typeface="楷体" panose="02010609060101010101" pitchFamily="49" charset="-122"/>
                  <a:ea typeface="楷体" panose="02010609060101010101" pitchFamily="49" charset="-122"/>
                </a:rPr>
                <a:t>控制器</a:t>
              </a:r>
              <a:endParaRPr lang="en-US" altLang="zh-CN" sz="1400" kern="0" dirty="0">
                <a:solidFill>
                  <a:srgbClr val="FFFFFF"/>
                </a:solidFill>
                <a:latin typeface="楷体" panose="02010609060101010101" pitchFamily="49" charset="-122"/>
                <a:ea typeface="楷体" panose="02010609060101010101" pitchFamily="49" charset="-122"/>
              </a:endParaRPr>
            </a:p>
          </p:txBody>
        </p:sp>
        <p:sp>
          <p:nvSpPr>
            <p:cNvPr id="140" name="圆柱形 139"/>
            <p:cNvSpPr/>
            <p:nvPr/>
          </p:nvSpPr>
          <p:spPr>
            <a:xfrm>
              <a:off x="2000539" y="4890220"/>
              <a:ext cx="682624" cy="178994"/>
            </a:xfrm>
            <a:prstGeom prst="can">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FFFFFF"/>
                  </a:solidFill>
                  <a:latin typeface="楷体" panose="02010609060101010101" pitchFamily="49" charset="-122"/>
                  <a:ea typeface="楷体" panose="02010609060101010101" pitchFamily="49" charset="-122"/>
                </a:rPr>
                <a:t>Cache</a:t>
              </a:r>
              <a:endParaRPr lang="zh-CN" altLang="en-US" sz="1400" kern="0" dirty="0">
                <a:solidFill>
                  <a:srgbClr val="FFFFFF"/>
                </a:solidFill>
                <a:latin typeface="楷体" panose="02010609060101010101" pitchFamily="49" charset="-122"/>
                <a:ea typeface="楷体" panose="02010609060101010101" pitchFamily="49" charset="-122"/>
              </a:endParaRPr>
            </a:p>
          </p:txBody>
        </p:sp>
        <p:sp>
          <p:nvSpPr>
            <p:cNvPr id="141" name="圆角矩形 140"/>
            <p:cNvSpPr/>
            <p:nvPr/>
          </p:nvSpPr>
          <p:spPr>
            <a:xfrm>
              <a:off x="2427838" y="5382525"/>
              <a:ext cx="465393" cy="194388"/>
            </a:xfrm>
            <a:prstGeom prst="roundRect">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200" kern="0" dirty="0">
                  <a:solidFill>
                    <a:srgbClr val="FFFFFF"/>
                  </a:solidFill>
                  <a:latin typeface="楷体" panose="02010609060101010101" pitchFamily="49" charset="-122"/>
                  <a:ea typeface="楷体" panose="02010609060101010101" pitchFamily="49" charset="-122"/>
                </a:rPr>
                <a:t>Agent</a:t>
              </a:r>
            </a:p>
          </p:txBody>
        </p:sp>
        <p:sp>
          <p:nvSpPr>
            <p:cNvPr id="149" name="流程图: 磁盘 148"/>
            <p:cNvSpPr/>
            <p:nvPr/>
          </p:nvSpPr>
          <p:spPr bwMode="auto">
            <a:xfrm>
              <a:off x="2910862" y="4892473"/>
              <a:ext cx="234926" cy="213697"/>
            </a:xfrm>
            <a:prstGeom prst="flowChartMagneticDisk">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FFFFFF"/>
                </a:solidFill>
                <a:latin typeface="楷体" panose="02010609060101010101" pitchFamily="49" charset="-122"/>
                <a:ea typeface="楷体" panose="02010609060101010101" pitchFamily="49" charset="-122"/>
              </a:endParaRPr>
            </a:p>
          </p:txBody>
        </p:sp>
        <p:sp>
          <p:nvSpPr>
            <p:cNvPr id="150" name="上下箭头 149"/>
            <p:cNvSpPr/>
            <p:nvPr/>
          </p:nvSpPr>
          <p:spPr bwMode="auto">
            <a:xfrm>
              <a:off x="2970505" y="4778170"/>
              <a:ext cx="108000" cy="144000"/>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51" name="上下箭头 150"/>
            <p:cNvSpPr/>
            <p:nvPr/>
          </p:nvSpPr>
          <p:spPr bwMode="auto">
            <a:xfrm>
              <a:off x="2967248" y="5098586"/>
              <a:ext cx="108000" cy="144000"/>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52" name="圆角矩形 151"/>
            <p:cNvSpPr/>
            <p:nvPr/>
          </p:nvSpPr>
          <p:spPr>
            <a:xfrm>
              <a:off x="3132017" y="5382525"/>
              <a:ext cx="465393" cy="194388"/>
            </a:xfrm>
            <a:prstGeom prst="roundRect">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200" kern="0" dirty="0">
                  <a:solidFill>
                    <a:srgbClr val="FFFFFF"/>
                  </a:solidFill>
                  <a:latin typeface="楷体" panose="02010609060101010101" pitchFamily="49" charset="-122"/>
                  <a:ea typeface="楷体" panose="02010609060101010101" pitchFamily="49" charset="-122"/>
                </a:rPr>
                <a:t>Agent</a:t>
              </a:r>
            </a:p>
          </p:txBody>
        </p:sp>
        <p:sp>
          <p:nvSpPr>
            <p:cNvPr id="6" name="圆角矩形 5"/>
            <p:cNvSpPr/>
            <p:nvPr/>
          </p:nvSpPr>
          <p:spPr bwMode="auto">
            <a:xfrm>
              <a:off x="2386979" y="5286887"/>
              <a:ext cx="552862" cy="580051"/>
            </a:xfrm>
            <a:prstGeom prst="round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53" name="矩形 152"/>
            <p:cNvSpPr/>
            <p:nvPr/>
          </p:nvSpPr>
          <p:spPr>
            <a:xfrm>
              <a:off x="2464143" y="5615669"/>
              <a:ext cx="392781" cy="30777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kern="0" dirty="0">
                  <a:solidFill>
                    <a:srgbClr val="000000"/>
                  </a:solidFill>
                  <a:latin typeface="微软雅黑" panose="020B0503020204020204" pitchFamily="34" charset="-122"/>
                  <a:ea typeface="微软雅黑" panose="020B0503020204020204" pitchFamily="34" charset="-122"/>
                </a:rPr>
                <a:t>CNA</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sp>
          <p:nvSpPr>
            <p:cNvPr id="154" name="圆角矩形 153"/>
            <p:cNvSpPr/>
            <p:nvPr/>
          </p:nvSpPr>
          <p:spPr bwMode="auto">
            <a:xfrm>
              <a:off x="3081550" y="5286887"/>
              <a:ext cx="552862" cy="580051"/>
            </a:xfrm>
            <a:prstGeom prst="round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55" name="矩形 154"/>
            <p:cNvSpPr/>
            <p:nvPr/>
          </p:nvSpPr>
          <p:spPr>
            <a:xfrm>
              <a:off x="3158714" y="5615669"/>
              <a:ext cx="392781" cy="30777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kern="0" dirty="0">
                  <a:solidFill>
                    <a:srgbClr val="000000"/>
                  </a:solidFill>
                  <a:latin typeface="微软雅黑" panose="020B0503020204020204" pitchFamily="34" charset="-122"/>
                  <a:ea typeface="微软雅黑" panose="020B0503020204020204" pitchFamily="34" charset="-122"/>
                </a:rPr>
                <a:t>CNA</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cxnSp>
          <p:nvCxnSpPr>
            <p:cNvPr id="8" name="直接连接符 7"/>
            <p:cNvCxnSpPr>
              <a:cxnSpLocks/>
              <a:stCxn id="150" idx="0"/>
              <a:endCxn id="140" idx="1"/>
            </p:cNvCxnSpPr>
            <p:nvPr/>
          </p:nvCxnSpPr>
          <p:spPr bwMode="auto">
            <a:xfrm flipH="1">
              <a:off x="2341851" y="4778170"/>
              <a:ext cx="682654" cy="1120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1" name="直接连接符 10"/>
            <p:cNvCxnSpPr>
              <a:cxnSpLocks/>
              <a:stCxn id="140" idx="3"/>
              <a:endCxn id="6" idx="0"/>
            </p:cNvCxnSpPr>
            <p:nvPr/>
          </p:nvCxnSpPr>
          <p:spPr bwMode="auto">
            <a:xfrm>
              <a:off x="2341851" y="5069214"/>
              <a:ext cx="321559" cy="217673"/>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7189924" y="4410629"/>
            <a:ext cx="1633448" cy="1438752"/>
            <a:chOff x="4900470" y="4522416"/>
            <a:chExt cx="1633873" cy="1439127"/>
          </a:xfrm>
        </p:grpSpPr>
        <p:sp>
          <p:nvSpPr>
            <p:cNvPr id="131" name="圆角矩形 130"/>
            <p:cNvSpPr/>
            <p:nvPr/>
          </p:nvSpPr>
          <p:spPr>
            <a:xfrm>
              <a:off x="5439939" y="4522416"/>
              <a:ext cx="864000" cy="252000"/>
            </a:xfrm>
            <a:prstGeom prst="roundRect">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BR</a:t>
              </a:r>
              <a:r>
                <a:rPr lang="zh-CN" altLang="en-US" sz="1400" kern="0" dirty="0">
                  <a:solidFill>
                    <a:srgbClr val="282828"/>
                  </a:solidFill>
                  <a:latin typeface="楷体" panose="02010609060101010101" pitchFamily="49" charset="-122"/>
                  <a:ea typeface="楷体" panose="02010609060101010101" pitchFamily="49" charset="-122"/>
                </a:rPr>
                <a:t>控制器</a:t>
              </a:r>
              <a:endParaRPr lang="en-US" altLang="zh-CN" sz="1400" kern="0" dirty="0">
                <a:solidFill>
                  <a:srgbClr val="282828"/>
                </a:solidFill>
                <a:latin typeface="楷体" panose="02010609060101010101" pitchFamily="49" charset="-122"/>
                <a:ea typeface="楷体" panose="02010609060101010101" pitchFamily="49" charset="-122"/>
              </a:endParaRPr>
            </a:p>
          </p:txBody>
        </p:sp>
        <p:sp>
          <p:nvSpPr>
            <p:cNvPr id="156" name="圆柱形 155"/>
            <p:cNvSpPr/>
            <p:nvPr/>
          </p:nvSpPr>
          <p:spPr>
            <a:xfrm>
              <a:off x="4900470" y="4928317"/>
              <a:ext cx="682624" cy="178994"/>
            </a:xfrm>
            <a:prstGeom prst="can">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Cache</a:t>
              </a:r>
              <a:endParaRPr lang="zh-CN" altLang="en-US" sz="1400" kern="0" dirty="0">
                <a:solidFill>
                  <a:srgbClr val="282828"/>
                </a:solidFill>
                <a:latin typeface="楷体" panose="02010609060101010101" pitchFamily="49" charset="-122"/>
                <a:ea typeface="楷体" panose="02010609060101010101" pitchFamily="49" charset="-122"/>
              </a:endParaRPr>
            </a:p>
          </p:txBody>
        </p:sp>
        <p:sp>
          <p:nvSpPr>
            <p:cNvPr id="157" name="圆角矩形 156"/>
            <p:cNvSpPr/>
            <p:nvPr/>
          </p:nvSpPr>
          <p:spPr>
            <a:xfrm>
              <a:off x="5327769" y="5420622"/>
              <a:ext cx="465393" cy="194388"/>
            </a:xfrm>
            <a:prstGeom prst="roundRect">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200" kern="0" dirty="0">
                  <a:solidFill>
                    <a:srgbClr val="282828"/>
                  </a:solidFill>
                  <a:latin typeface="楷体" panose="02010609060101010101" pitchFamily="49" charset="-122"/>
                  <a:ea typeface="楷体" panose="02010609060101010101" pitchFamily="49" charset="-122"/>
                </a:rPr>
                <a:t>Agent</a:t>
              </a:r>
            </a:p>
          </p:txBody>
        </p:sp>
        <p:sp>
          <p:nvSpPr>
            <p:cNvPr id="158" name="流程图: 磁盘 157"/>
            <p:cNvSpPr/>
            <p:nvPr/>
          </p:nvSpPr>
          <p:spPr bwMode="auto">
            <a:xfrm>
              <a:off x="5810793" y="4930570"/>
              <a:ext cx="234926" cy="213697"/>
            </a:xfrm>
            <a:prstGeom prst="flowChartMagneticDisk">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282828"/>
                </a:solidFill>
                <a:latin typeface="楷体" panose="02010609060101010101" pitchFamily="49" charset="-122"/>
                <a:ea typeface="楷体" panose="02010609060101010101" pitchFamily="49" charset="-122"/>
              </a:endParaRPr>
            </a:p>
          </p:txBody>
        </p:sp>
        <p:sp>
          <p:nvSpPr>
            <p:cNvPr id="159" name="上下箭头 158"/>
            <p:cNvSpPr/>
            <p:nvPr/>
          </p:nvSpPr>
          <p:spPr bwMode="auto">
            <a:xfrm>
              <a:off x="5870436" y="4816267"/>
              <a:ext cx="108000" cy="144000"/>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60" name="上下箭头 159"/>
            <p:cNvSpPr/>
            <p:nvPr/>
          </p:nvSpPr>
          <p:spPr bwMode="auto">
            <a:xfrm>
              <a:off x="5867179" y="5136683"/>
              <a:ext cx="108000" cy="144000"/>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61" name="圆角矩形 160"/>
            <p:cNvSpPr/>
            <p:nvPr/>
          </p:nvSpPr>
          <p:spPr>
            <a:xfrm>
              <a:off x="6031948" y="5420622"/>
              <a:ext cx="465393" cy="194388"/>
            </a:xfrm>
            <a:prstGeom prst="roundRect">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200" kern="0" dirty="0">
                  <a:solidFill>
                    <a:srgbClr val="282828"/>
                  </a:solidFill>
                  <a:latin typeface="楷体" panose="02010609060101010101" pitchFamily="49" charset="-122"/>
                  <a:ea typeface="楷体" panose="02010609060101010101" pitchFamily="49" charset="-122"/>
                </a:rPr>
                <a:t>Agent</a:t>
              </a:r>
            </a:p>
          </p:txBody>
        </p:sp>
        <p:sp>
          <p:nvSpPr>
            <p:cNvPr id="162" name="圆角矩形 161"/>
            <p:cNvSpPr/>
            <p:nvPr/>
          </p:nvSpPr>
          <p:spPr bwMode="auto">
            <a:xfrm>
              <a:off x="5286910" y="5324984"/>
              <a:ext cx="552862" cy="580051"/>
            </a:xfrm>
            <a:prstGeom prst="round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63" name="矩形 162"/>
            <p:cNvSpPr/>
            <p:nvPr/>
          </p:nvSpPr>
          <p:spPr>
            <a:xfrm>
              <a:off x="5364074" y="5653766"/>
              <a:ext cx="392781" cy="30777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kern="0" dirty="0">
                  <a:solidFill>
                    <a:srgbClr val="000000"/>
                  </a:solidFill>
                  <a:latin typeface="微软雅黑" panose="020B0503020204020204" pitchFamily="34" charset="-122"/>
                  <a:ea typeface="微软雅黑" panose="020B0503020204020204" pitchFamily="34" charset="-122"/>
                </a:rPr>
                <a:t>BR</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sp>
          <p:nvSpPr>
            <p:cNvPr id="164" name="圆角矩形 163"/>
            <p:cNvSpPr/>
            <p:nvPr/>
          </p:nvSpPr>
          <p:spPr bwMode="auto">
            <a:xfrm>
              <a:off x="5981481" y="5324984"/>
              <a:ext cx="552862" cy="580051"/>
            </a:xfrm>
            <a:prstGeom prst="round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65" name="矩形 164"/>
            <p:cNvSpPr/>
            <p:nvPr/>
          </p:nvSpPr>
          <p:spPr>
            <a:xfrm>
              <a:off x="6058645" y="5653766"/>
              <a:ext cx="392781" cy="30777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kern="0" dirty="0">
                  <a:solidFill>
                    <a:srgbClr val="000000"/>
                  </a:solidFill>
                  <a:latin typeface="微软雅黑" panose="020B0503020204020204" pitchFamily="34" charset="-122"/>
                  <a:ea typeface="微软雅黑" panose="020B0503020204020204" pitchFamily="34" charset="-122"/>
                </a:rPr>
                <a:t>BR</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cxnSp>
          <p:nvCxnSpPr>
            <p:cNvPr id="166" name="直接连接符 165"/>
            <p:cNvCxnSpPr>
              <a:stCxn id="159" idx="0"/>
              <a:endCxn id="156" idx="1"/>
            </p:cNvCxnSpPr>
            <p:nvPr/>
          </p:nvCxnSpPr>
          <p:spPr bwMode="auto">
            <a:xfrm flipH="1">
              <a:off x="5241782" y="4816267"/>
              <a:ext cx="682654" cy="1120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7" name="直接连接符 166"/>
            <p:cNvCxnSpPr>
              <a:stCxn id="156" idx="3"/>
              <a:endCxn id="162" idx="0"/>
            </p:cNvCxnSpPr>
            <p:nvPr/>
          </p:nvCxnSpPr>
          <p:spPr bwMode="auto">
            <a:xfrm>
              <a:off x="5241782" y="5107311"/>
              <a:ext cx="321559" cy="217673"/>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169" name="矩形 168"/>
          <p:cNvSpPr/>
          <p:nvPr/>
        </p:nvSpPr>
        <p:spPr>
          <a:xfrm>
            <a:off x="6031187" y="3841160"/>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err="1">
                <a:solidFill>
                  <a:srgbClr val="000000"/>
                </a:solidFill>
                <a:latin typeface="微软雅黑" panose="020B0503020204020204" pitchFamily="34" charset="-122"/>
                <a:ea typeface="微软雅黑" panose="020B0503020204020204" pitchFamily="34" charset="-122"/>
              </a:rPr>
              <a:t>kafka</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170" name="矩形 169"/>
          <p:cNvSpPr/>
          <p:nvPr/>
        </p:nvSpPr>
        <p:spPr>
          <a:xfrm>
            <a:off x="5517831" y="4733304"/>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a:solidFill>
                  <a:srgbClr val="000000"/>
                </a:solidFill>
                <a:latin typeface="微软雅黑" panose="020B0503020204020204" pitchFamily="34" charset="-122"/>
                <a:ea typeface="微软雅黑" panose="020B0503020204020204" pitchFamily="34" charset="-122"/>
              </a:rPr>
              <a:t>Kafka</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173" name="矩形 172"/>
          <p:cNvSpPr/>
          <p:nvPr/>
        </p:nvSpPr>
        <p:spPr>
          <a:xfrm>
            <a:off x="8346691" y="4771648"/>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a:solidFill>
                  <a:srgbClr val="000000"/>
                </a:solidFill>
                <a:latin typeface="微软雅黑" panose="020B0503020204020204" pitchFamily="34" charset="-122"/>
                <a:ea typeface="微软雅黑" panose="020B0503020204020204" pitchFamily="34" charset="-122"/>
              </a:rPr>
              <a:t>Kafka</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174" name="矩形 173"/>
          <p:cNvSpPr/>
          <p:nvPr/>
        </p:nvSpPr>
        <p:spPr>
          <a:xfrm>
            <a:off x="6537837" y="3360937"/>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err="1">
                <a:solidFill>
                  <a:srgbClr val="000000"/>
                </a:solidFill>
                <a:latin typeface="微软雅黑" panose="020B0503020204020204" pitchFamily="34" charset="-122"/>
                <a:ea typeface="微软雅黑" panose="020B0503020204020204" pitchFamily="34" charset="-122"/>
              </a:rPr>
              <a:t>GuassDB</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175" name="矩形 174"/>
          <p:cNvSpPr/>
          <p:nvPr/>
        </p:nvSpPr>
        <p:spPr>
          <a:xfrm>
            <a:off x="4260820" y="4905291"/>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err="1">
                <a:solidFill>
                  <a:srgbClr val="000000"/>
                </a:solidFill>
                <a:latin typeface="微软雅黑" panose="020B0503020204020204" pitchFamily="34" charset="-122"/>
                <a:ea typeface="微软雅黑" panose="020B0503020204020204" pitchFamily="34" charset="-122"/>
              </a:rPr>
              <a:t>Redis</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176" name="矩形 175"/>
          <p:cNvSpPr/>
          <p:nvPr/>
        </p:nvSpPr>
        <p:spPr>
          <a:xfrm>
            <a:off x="7184684" y="4916894"/>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err="1">
                <a:solidFill>
                  <a:srgbClr val="000000"/>
                </a:solidFill>
                <a:latin typeface="微软雅黑" panose="020B0503020204020204" pitchFamily="34" charset="-122"/>
                <a:ea typeface="微软雅黑" panose="020B0503020204020204" pitchFamily="34" charset="-122"/>
              </a:rPr>
              <a:t>Redis</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365112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66"/>
          <p:cNvSpPr/>
          <p:nvPr/>
        </p:nvSpPr>
        <p:spPr bwMode="auto">
          <a:xfrm>
            <a:off x="516833" y="1243938"/>
            <a:ext cx="2931654" cy="3805215"/>
          </a:xfrm>
          <a:prstGeom prst="roundRect">
            <a:avLst/>
          </a:prstGeom>
          <a:noFill/>
          <a:ln>
            <a:solidFill>
              <a:srgbClr val="0070C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a:buClr>
                <a:srgbClr val="CC9900"/>
              </a:buClr>
            </a:pPr>
            <a:endParaRPr lang="zh-CN" altLang="en-US" sz="1600" dirty="0">
              <a:solidFill>
                <a:srgbClr val="282828"/>
              </a:solidFill>
              <a:latin typeface="微软雅黑" panose="020B0503020204020204" pitchFamily="34" charset="-122"/>
              <a:ea typeface="微软雅黑" panose="020B0503020204020204" pitchFamily="34" charset="-122"/>
            </a:endParaRPr>
          </a:p>
        </p:txBody>
      </p:sp>
      <p:sp>
        <p:nvSpPr>
          <p:cNvPr id="68" name="圆角矩形 67"/>
          <p:cNvSpPr/>
          <p:nvPr/>
        </p:nvSpPr>
        <p:spPr bwMode="auto">
          <a:xfrm>
            <a:off x="3556471" y="1243938"/>
            <a:ext cx="3007596" cy="3704145"/>
          </a:xfrm>
          <a:prstGeom prst="roundRect">
            <a:avLst/>
          </a:prstGeom>
          <a:noFill/>
          <a:ln>
            <a:solidFill>
              <a:srgbClr val="0070C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a:buClr>
                <a:srgbClr val="CC9900"/>
              </a:buClr>
            </a:pPr>
            <a:endParaRPr lang="zh-CN" altLang="en-US" sz="1600" dirty="0">
              <a:solidFill>
                <a:srgbClr val="282828"/>
              </a:solidFill>
              <a:latin typeface="微软雅黑" panose="020B0503020204020204" pitchFamily="34" charset="-122"/>
              <a:ea typeface="微软雅黑" panose="020B0503020204020204" pitchFamily="34" charset="-122"/>
            </a:endParaRPr>
          </a:p>
        </p:txBody>
      </p:sp>
      <p:sp>
        <p:nvSpPr>
          <p:cNvPr id="99" name="矩形 98"/>
          <p:cNvSpPr/>
          <p:nvPr/>
        </p:nvSpPr>
        <p:spPr>
          <a:xfrm>
            <a:off x="732800" y="1581366"/>
            <a:ext cx="5867143" cy="477027"/>
          </a:xfrm>
          <a:prstGeom prst="rect">
            <a:avLst/>
          </a:prstGeom>
          <a:solidFill>
            <a:srgbClr val="FFFFF7"/>
          </a:solidFill>
          <a:ln w="15875" cap="flat" cmpd="sng" algn="ctr">
            <a:solidFill>
              <a:schemeClr val="tx1"/>
            </a:solidFill>
            <a:prstDash val="solid"/>
            <a:round/>
          </a:ln>
          <a:effectLst/>
        </p:spPr>
        <p:txBody>
          <a:bodyPr rtlCol="0" anchor="ctr"/>
          <a:lstStyle/>
          <a:p>
            <a:pPr algn="ctr" fontAlgn="auto">
              <a:spcBef>
                <a:spcPts val="0"/>
              </a:spcBef>
              <a:spcAft>
                <a:spcPts val="0"/>
              </a:spcAft>
            </a:pPr>
            <a:endParaRPr lang="zh-CN" altLang="en-US" kern="0">
              <a:solidFill>
                <a:prstClr val="white"/>
              </a:solidFill>
              <a:latin typeface="Calibri" panose="020F0502020204030204"/>
            </a:endParaRPr>
          </a:p>
        </p:txBody>
      </p:sp>
      <p:sp>
        <p:nvSpPr>
          <p:cNvPr id="17" name="标题 1"/>
          <p:cNvSpPr txBox="1">
            <a:spLocks/>
          </p:cNvSpPr>
          <p:nvPr/>
        </p:nvSpPr>
        <p:spPr bwMode="auto">
          <a:xfrm>
            <a:off x="213728" y="64042"/>
            <a:ext cx="10174283" cy="67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54" rIns="80108" bIns="4005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eaLnBrk="1" hangingPunct="1"/>
            <a:r>
              <a:rPr lang="en-US" altLang="zh-CN" sz="2799" kern="0" dirty="0">
                <a:solidFill>
                  <a:srgbClr val="960000"/>
                </a:solidFill>
                <a:latin typeface="微软雅黑" panose="020B0503020204020204" pitchFamily="34" charset="-122"/>
                <a:ea typeface="微软雅黑" panose="020B0503020204020204" pitchFamily="34" charset="-122"/>
              </a:rPr>
              <a:t>Management/Control Plane –  </a:t>
            </a:r>
            <a:r>
              <a:rPr lang="en-US" altLang="zh-CN" sz="2799" kern="0" dirty="0" err="1">
                <a:solidFill>
                  <a:srgbClr val="960000"/>
                </a:solidFill>
                <a:latin typeface="微软雅黑" panose="020B0503020204020204" pitchFamily="34" charset="-122"/>
                <a:ea typeface="微软雅黑" panose="020B0503020204020204" pitchFamily="34" charset="-122"/>
              </a:rPr>
              <a:t>Alcor</a:t>
            </a:r>
            <a:r>
              <a:rPr lang="en-US" altLang="zh-CN" sz="2799" kern="0" dirty="0">
                <a:solidFill>
                  <a:srgbClr val="960000"/>
                </a:solidFill>
                <a:latin typeface="微软雅黑" panose="020B0503020204020204" pitchFamily="34" charset="-122"/>
                <a:ea typeface="微软雅黑" panose="020B0503020204020204" pitchFamily="34" charset="-122"/>
              </a:rPr>
              <a:t> New Design</a:t>
            </a:r>
            <a:endParaRPr lang="zh-CN" altLang="en-US" sz="2799" kern="0" dirty="0">
              <a:solidFill>
                <a:srgbClr val="960000"/>
              </a:solidFill>
              <a:latin typeface="微软雅黑" panose="020B0503020204020204" pitchFamily="34" charset="-122"/>
              <a:ea typeface="微软雅黑" panose="020B0503020204020204" pitchFamily="34" charset="-122"/>
            </a:endParaRPr>
          </a:p>
        </p:txBody>
      </p:sp>
      <p:sp>
        <p:nvSpPr>
          <p:cNvPr id="69" name="矩形 68"/>
          <p:cNvSpPr/>
          <p:nvPr/>
        </p:nvSpPr>
        <p:spPr>
          <a:xfrm>
            <a:off x="1901559" y="1258804"/>
            <a:ext cx="647152" cy="307697"/>
          </a:xfrm>
          <a:prstGeom prst="rect">
            <a:avLst/>
          </a:prstGeom>
        </p:spPr>
        <p:txBody>
          <a:bodyPr wrap="square">
            <a:spAutoFit/>
          </a:bodyPr>
          <a:lstStyle/>
          <a:p>
            <a:pPr algn="just" fontAlgn="auto">
              <a:spcBef>
                <a:spcPts val="0"/>
              </a:spcBef>
              <a:spcAft>
                <a:spcPts val="0"/>
              </a:spcAft>
              <a:defRPr/>
            </a:pPr>
            <a:r>
              <a:rPr lang="en-US" altLang="zh-CN" sz="1400" kern="0" dirty="0">
                <a:solidFill>
                  <a:srgbClr val="000000"/>
                </a:solidFill>
                <a:latin typeface="楷体" panose="02010609060101010101" pitchFamily="49" charset="-122"/>
                <a:ea typeface="楷体" panose="02010609060101010101" pitchFamily="49" charset="-122"/>
              </a:rPr>
              <a:t>AZ1</a:t>
            </a:r>
            <a:endParaRPr lang="zh-CN" altLang="zh-CN" sz="1400" kern="0" dirty="0">
              <a:solidFill>
                <a:srgbClr val="000000"/>
              </a:solidFill>
              <a:latin typeface="楷体" panose="02010609060101010101" pitchFamily="49" charset="-122"/>
              <a:ea typeface="楷体" panose="02010609060101010101" pitchFamily="49" charset="-122"/>
            </a:endParaRPr>
          </a:p>
        </p:txBody>
      </p:sp>
      <p:sp>
        <p:nvSpPr>
          <p:cNvPr id="71" name="圆角矩形 70"/>
          <p:cNvSpPr/>
          <p:nvPr/>
        </p:nvSpPr>
        <p:spPr bwMode="auto">
          <a:xfrm>
            <a:off x="192881" y="845667"/>
            <a:ext cx="6670111" cy="5102957"/>
          </a:xfrm>
          <a:prstGeom prst="roundRect">
            <a:avLst/>
          </a:prstGeom>
          <a:noFill/>
          <a:ln w="28575">
            <a:solidFill>
              <a:srgbClr val="0070C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a:buClr>
                <a:srgbClr val="CC9900"/>
              </a:buClr>
            </a:pPr>
            <a:endParaRPr lang="zh-CN" altLang="en-US" sz="1600" dirty="0">
              <a:solidFill>
                <a:srgbClr val="282828"/>
              </a:solidFill>
              <a:latin typeface="微软雅黑" panose="020B0503020204020204" pitchFamily="34" charset="-122"/>
              <a:ea typeface="微软雅黑" panose="020B0503020204020204" pitchFamily="34" charset="-122"/>
            </a:endParaRPr>
          </a:p>
        </p:txBody>
      </p:sp>
      <p:sp>
        <p:nvSpPr>
          <p:cNvPr id="72" name="矩形 71"/>
          <p:cNvSpPr/>
          <p:nvPr/>
        </p:nvSpPr>
        <p:spPr>
          <a:xfrm>
            <a:off x="4630314" y="1258804"/>
            <a:ext cx="647152" cy="307697"/>
          </a:xfrm>
          <a:prstGeom prst="rect">
            <a:avLst/>
          </a:prstGeom>
        </p:spPr>
        <p:txBody>
          <a:bodyPr wrap="square">
            <a:spAutoFit/>
          </a:bodyPr>
          <a:lstStyle/>
          <a:p>
            <a:pPr algn="just" fontAlgn="auto">
              <a:spcBef>
                <a:spcPts val="0"/>
              </a:spcBef>
              <a:spcAft>
                <a:spcPts val="0"/>
              </a:spcAft>
              <a:defRPr/>
            </a:pPr>
            <a:r>
              <a:rPr lang="en-US" altLang="zh-CN" sz="1400" kern="0" dirty="0">
                <a:solidFill>
                  <a:srgbClr val="000000"/>
                </a:solidFill>
                <a:latin typeface="楷体" panose="02010609060101010101" pitchFamily="49" charset="-122"/>
                <a:ea typeface="楷体" panose="02010609060101010101" pitchFamily="49" charset="-122"/>
              </a:rPr>
              <a:t>AZ2</a:t>
            </a:r>
            <a:endParaRPr lang="zh-CN" altLang="zh-CN" sz="1400" kern="0" dirty="0">
              <a:solidFill>
                <a:srgbClr val="000000"/>
              </a:solidFill>
              <a:latin typeface="楷体" panose="02010609060101010101" pitchFamily="49" charset="-122"/>
              <a:ea typeface="楷体" panose="02010609060101010101" pitchFamily="49" charset="-122"/>
            </a:endParaRPr>
          </a:p>
        </p:txBody>
      </p:sp>
      <p:sp>
        <p:nvSpPr>
          <p:cNvPr id="73" name="矩形 72"/>
          <p:cNvSpPr/>
          <p:nvPr/>
        </p:nvSpPr>
        <p:spPr>
          <a:xfrm>
            <a:off x="3312186" y="837387"/>
            <a:ext cx="1019971" cy="307697"/>
          </a:xfrm>
          <a:prstGeom prst="rect">
            <a:avLst/>
          </a:prstGeom>
        </p:spPr>
        <p:txBody>
          <a:bodyPr wrap="square">
            <a:spAutoFit/>
          </a:bodyPr>
          <a:lstStyle/>
          <a:p>
            <a:pPr algn="just" fontAlgn="auto">
              <a:spcBef>
                <a:spcPts val="0"/>
              </a:spcBef>
              <a:spcAft>
                <a:spcPts val="0"/>
              </a:spcAft>
              <a:defRPr/>
            </a:pPr>
            <a:r>
              <a:rPr lang="en-US" altLang="zh-CN" sz="1400" kern="0" dirty="0">
                <a:solidFill>
                  <a:srgbClr val="000000"/>
                </a:solidFill>
                <a:latin typeface="楷体" panose="02010609060101010101" pitchFamily="49" charset="-122"/>
                <a:ea typeface="楷体" panose="02010609060101010101" pitchFamily="49" charset="-122"/>
              </a:rPr>
              <a:t>Region1</a:t>
            </a:r>
            <a:endParaRPr lang="zh-CN" altLang="zh-CN" sz="1400" kern="0" dirty="0">
              <a:solidFill>
                <a:srgbClr val="000000"/>
              </a:solidFill>
              <a:latin typeface="楷体" panose="02010609060101010101" pitchFamily="49" charset="-122"/>
              <a:ea typeface="楷体" panose="02010609060101010101" pitchFamily="49" charset="-122"/>
            </a:endParaRPr>
          </a:p>
        </p:txBody>
      </p:sp>
      <p:sp>
        <p:nvSpPr>
          <p:cNvPr id="78" name="圆角矩形 77"/>
          <p:cNvSpPr/>
          <p:nvPr/>
        </p:nvSpPr>
        <p:spPr>
          <a:xfrm>
            <a:off x="2795319" y="1703354"/>
            <a:ext cx="719813" cy="251934"/>
          </a:xfrm>
          <a:prstGeom prst="roundRect">
            <a:avLst/>
          </a:prstGeom>
          <a:solidFill>
            <a:srgbClr val="D3ECB9"/>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Console</a:t>
            </a:r>
            <a:endParaRPr lang="zh-CN" altLang="en-US" sz="1400" kern="0" dirty="0">
              <a:solidFill>
                <a:srgbClr val="282828"/>
              </a:solidFill>
              <a:latin typeface="楷体" panose="02010609060101010101" pitchFamily="49" charset="-122"/>
              <a:ea typeface="楷体" panose="02010609060101010101" pitchFamily="49" charset="-122"/>
            </a:endParaRPr>
          </a:p>
        </p:txBody>
      </p:sp>
      <p:sp>
        <p:nvSpPr>
          <p:cNvPr id="97" name="圆角矩形 96"/>
          <p:cNvSpPr/>
          <p:nvPr/>
        </p:nvSpPr>
        <p:spPr>
          <a:xfrm>
            <a:off x="3907689" y="1703354"/>
            <a:ext cx="755803" cy="251934"/>
          </a:xfrm>
          <a:prstGeom prst="roundRect">
            <a:avLst/>
          </a:prstGeom>
          <a:solidFill>
            <a:srgbClr val="D3ECB9"/>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APIGW</a:t>
            </a:r>
          </a:p>
        </p:txBody>
      </p:sp>
      <p:sp>
        <p:nvSpPr>
          <p:cNvPr id="98" name="矩形 97"/>
          <p:cNvSpPr/>
          <p:nvPr/>
        </p:nvSpPr>
        <p:spPr>
          <a:xfrm>
            <a:off x="732800" y="2241177"/>
            <a:ext cx="5867143" cy="1385599"/>
          </a:xfrm>
          <a:prstGeom prst="rect">
            <a:avLst/>
          </a:prstGeom>
          <a:solidFill>
            <a:srgbClr val="DAE3F3"/>
          </a:solidFill>
          <a:ln w="15875" cap="flat" cmpd="sng" algn="ctr">
            <a:solidFill>
              <a:schemeClr val="tx1"/>
            </a:solidFill>
            <a:prstDash val="solid"/>
            <a:round/>
          </a:ln>
          <a:effectLst/>
        </p:spPr>
        <p:txBody>
          <a:bodyPr rtlCol="0" anchor="ctr"/>
          <a:lstStyle/>
          <a:p>
            <a:pPr algn="ctr" fontAlgn="auto">
              <a:spcBef>
                <a:spcPts val="0"/>
              </a:spcBef>
              <a:spcAft>
                <a:spcPts val="0"/>
              </a:spcAft>
            </a:pPr>
            <a:endParaRPr lang="zh-CN" altLang="en-US" kern="0">
              <a:solidFill>
                <a:prstClr val="white"/>
              </a:solidFill>
              <a:latin typeface="Calibri" panose="020F0502020204030204"/>
            </a:endParaRPr>
          </a:p>
        </p:txBody>
      </p:sp>
      <p:sp>
        <p:nvSpPr>
          <p:cNvPr id="2" name="矩形 1"/>
          <p:cNvSpPr/>
          <p:nvPr/>
        </p:nvSpPr>
        <p:spPr>
          <a:xfrm>
            <a:off x="1613319" y="2418175"/>
            <a:ext cx="1082066"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kern="0" dirty="0">
                <a:solidFill>
                  <a:srgbClr val="282828"/>
                </a:solidFill>
                <a:latin typeface="楷体" panose="02010609060101010101" pitchFamily="49" charset="-122"/>
                <a:ea typeface="楷体" panose="02010609060101010101" pitchFamily="49" charset="-122"/>
              </a:rPr>
              <a:t>组合计费编排层</a:t>
            </a:r>
          </a:p>
        </p:txBody>
      </p:sp>
      <p:sp>
        <p:nvSpPr>
          <p:cNvPr id="3" name="圆角矩形 2"/>
          <p:cNvSpPr/>
          <p:nvPr/>
        </p:nvSpPr>
        <p:spPr bwMode="auto">
          <a:xfrm>
            <a:off x="1442985" y="2332191"/>
            <a:ext cx="4973661" cy="468723"/>
          </a:xfrm>
          <a:prstGeom prst="roundRect">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2" name="矩形 101"/>
          <p:cNvSpPr/>
          <p:nvPr/>
        </p:nvSpPr>
        <p:spPr>
          <a:xfrm>
            <a:off x="1442985" y="2979860"/>
            <a:ext cx="1082066"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kern="0" dirty="0">
                <a:solidFill>
                  <a:srgbClr val="282828"/>
                </a:solidFill>
                <a:latin typeface="楷体" panose="02010609060101010101" pitchFamily="49" charset="-122"/>
                <a:ea typeface="楷体" panose="02010609060101010101" pitchFamily="49" charset="-122"/>
              </a:rPr>
              <a:t>资源操作层</a:t>
            </a:r>
          </a:p>
        </p:txBody>
      </p:sp>
      <p:sp>
        <p:nvSpPr>
          <p:cNvPr id="103" name="圆角矩形 102"/>
          <p:cNvSpPr/>
          <p:nvPr/>
        </p:nvSpPr>
        <p:spPr bwMode="auto">
          <a:xfrm>
            <a:off x="1442984" y="2894819"/>
            <a:ext cx="4957660" cy="678602"/>
          </a:xfrm>
          <a:prstGeom prst="roundRect">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4" name="圆角矩形 103"/>
          <p:cNvSpPr/>
          <p:nvPr/>
        </p:nvSpPr>
        <p:spPr>
          <a:xfrm>
            <a:off x="2811773" y="2402959"/>
            <a:ext cx="863775" cy="251934"/>
          </a:xfrm>
          <a:prstGeom prst="roundRect">
            <a:avLst/>
          </a:prstGeom>
          <a:solidFill>
            <a:srgbClr val="FFFFCC"/>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kern="0" dirty="0">
                <a:solidFill>
                  <a:srgbClr val="282828"/>
                </a:solidFill>
                <a:latin typeface="楷体" panose="02010609060101010101" pitchFamily="49" charset="-122"/>
                <a:ea typeface="楷体" panose="02010609060101010101" pitchFamily="49" charset="-122"/>
              </a:rPr>
              <a:t>组合</a:t>
            </a:r>
            <a:r>
              <a:rPr lang="en-US" altLang="zh-CN" sz="1400" kern="0" dirty="0">
                <a:solidFill>
                  <a:srgbClr val="282828"/>
                </a:solidFill>
                <a:latin typeface="楷体" panose="02010609060101010101" pitchFamily="49" charset="-122"/>
                <a:ea typeface="楷体" panose="02010609060101010101" pitchFamily="49" charset="-122"/>
              </a:rPr>
              <a:t>API</a:t>
            </a:r>
          </a:p>
        </p:txBody>
      </p:sp>
      <p:sp>
        <p:nvSpPr>
          <p:cNvPr id="105" name="圆角矩形 104"/>
          <p:cNvSpPr/>
          <p:nvPr/>
        </p:nvSpPr>
        <p:spPr>
          <a:xfrm>
            <a:off x="3958482" y="2402959"/>
            <a:ext cx="863775" cy="251934"/>
          </a:xfrm>
          <a:prstGeom prst="roundRect">
            <a:avLst/>
          </a:prstGeom>
          <a:solidFill>
            <a:srgbClr val="FFFFCC"/>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err="1">
                <a:solidFill>
                  <a:srgbClr val="282828"/>
                </a:solidFill>
                <a:latin typeface="楷体" panose="02010609060101010101" pitchFamily="49" charset="-122"/>
                <a:ea typeface="楷体" panose="02010609060101010101" pitchFamily="49" charset="-122"/>
              </a:rPr>
              <a:t>VPCServer</a:t>
            </a:r>
            <a:endParaRPr lang="zh-CN" altLang="en-US" sz="1400" kern="0" dirty="0">
              <a:solidFill>
                <a:srgbClr val="282828"/>
              </a:solidFill>
              <a:latin typeface="楷体" panose="02010609060101010101" pitchFamily="49" charset="-122"/>
              <a:ea typeface="楷体" panose="02010609060101010101" pitchFamily="49" charset="-122"/>
            </a:endParaRPr>
          </a:p>
        </p:txBody>
      </p:sp>
      <p:sp>
        <p:nvSpPr>
          <p:cNvPr id="106" name="圆角矩形 105"/>
          <p:cNvSpPr/>
          <p:nvPr/>
        </p:nvSpPr>
        <p:spPr>
          <a:xfrm>
            <a:off x="5096628" y="2402959"/>
            <a:ext cx="863775" cy="251934"/>
          </a:xfrm>
          <a:prstGeom prst="roundRect">
            <a:avLst/>
          </a:prstGeom>
          <a:solidFill>
            <a:srgbClr val="FFFFCC"/>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NPCC</a:t>
            </a:r>
          </a:p>
        </p:txBody>
      </p:sp>
      <p:sp>
        <p:nvSpPr>
          <p:cNvPr id="108" name="圆角矩形 107"/>
          <p:cNvSpPr/>
          <p:nvPr/>
        </p:nvSpPr>
        <p:spPr>
          <a:xfrm>
            <a:off x="2576908" y="3035623"/>
            <a:ext cx="863775" cy="251934"/>
          </a:xfrm>
          <a:prstGeom prst="roundRect">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000" kern="0" dirty="0">
                <a:solidFill>
                  <a:srgbClr val="FFFFFF"/>
                </a:solidFill>
                <a:latin typeface="楷体" panose="02010609060101010101" pitchFamily="49" charset="-122"/>
                <a:ea typeface="楷体" panose="02010609060101010101" pitchFamily="49" charset="-122"/>
              </a:rPr>
              <a:t>VPC</a:t>
            </a:r>
            <a:r>
              <a:rPr lang="zh-CN" altLang="en-US" sz="1000" kern="0" dirty="0">
                <a:solidFill>
                  <a:srgbClr val="FFFFFF"/>
                </a:solidFill>
                <a:latin typeface="楷体" panose="02010609060101010101" pitchFamily="49" charset="-122"/>
                <a:ea typeface="楷体" panose="02010609060101010101" pitchFamily="49" charset="-122"/>
              </a:rPr>
              <a:t>资源管理</a:t>
            </a:r>
            <a:endParaRPr lang="en-US" altLang="zh-CN" sz="1000" kern="0" dirty="0">
              <a:solidFill>
                <a:srgbClr val="FFFFFF"/>
              </a:solidFill>
              <a:latin typeface="楷体" panose="02010609060101010101" pitchFamily="49" charset="-122"/>
              <a:ea typeface="楷体" panose="02010609060101010101" pitchFamily="49" charset="-122"/>
            </a:endParaRPr>
          </a:p>
          <a:p>
            <a:pPr algn="ctr" defTabSz="913350" fontAlgn="auto">
              <a:spcBef>
                <a:spcPts val="0"/>
              </a:spcBef>
              <a:spcAft>
                <a:spcPts val="0"/>
              </a:spcAft>
              <a:buClr>
                <a:srgbClr val="CC9900"/>
              </a:buClr>
            </a:pPr>
            <a:r>
              <a:rPr lang="zh-CN" altLang="en-US" sz="1000" kern="0" dirty="0">
                <a:solidFill>
                  <a:srgbClr val="FFFFFF"/>
                </a:solidFill>
                <a:latin typeface="楷体" panose="02010609060101010101" pitchFamily="49" charset="-122"/>
                <a:ea typeface="楷体" panose="02010609060101010101" pitchFamily="49" charset="-122"/>
              </a:rPr>
              <a:t>微服务</a:t>
            </a:r>
            <a:endParaRPr lang="en-US" altLang="zh-CN" sz="1000" kern="0" dirty="0">
              <a:solidFill>
                <a:srgbClr val="FFFFFF"/>
              </a:solidFill>
              <a:latin typeface="楷体" panose="02010609060101010101" pitchFamily="49" charset="-122"/>
              <a:ea typeface="楷体" panose="02010609060101010101" pitchFamily="49" charset="-122"/>
            </a:endParaRPr>
          </a:p>
        </p:txBody>
      </p:sp>
      <p:sp>
        <p:nvSpPr>
          <p:cNvPr id="109" name="圆角矩形 108"/>
          <p:cNvSpPr/>
          <p:nvPr/>
        </p:nvSpPr>
        <p:spPr>
          <a:xfrm>
            <a:off x="3524767" y="3035623"/>
            <a:ext cx="863775" cy="251934"/>
          </a:xfrm>
          <a:prstGeom prst="roundRect">
            <a:avLst/>
          </a:prstGeom>
          <a:solidFill>
            <a:srgbClr val="7030A0">
              <a:lumMod val="60000"/>
              <a:lumOff val="40000"/>
            </a:srgbClr>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FFFFFF"/>
                </a:solidFill>
                <a:latin typeface="楷体" panose="02010609060101010101" pitchFamily="49" charset="-122"/>
                <a:ea typeface="楷体" panose="02010609060101010101" pitchFamily="49" charset="-122"/>
              </a:rPr>
              <a:t>ELB</a:t>
            </a:r>
            <a:endParaRPr lang="zh-CN" altLang="en-US" sz="1400" kern="0" dirty="0">
              <a:solidFill>
                <a:srgbClr val="FFFFFF"/>
              </a:solidFill>
              <a:latin typeface="楷体" panose="02010609060101010101" pitchFamily="49" charset="-122"/>
              <a:ea typeface="楷体" panose="02010609060101010101" pitchFamily="49" charset="-122"/>
            </a:endParaRPr>
          </a:p>
        </p:txBody>
      </p:sp>
      <p:sp>
        <p:nvSpPr>
          <p:cNvPr id="110" name="圆角矩形 109"/>
          <p:cNvSpPr/>
          <p:nvPr/>
        </p:nvSpPr>
        <p:spPr>
          <a:xfrm>
            <a:off x="4472625" y="3035623"/>
            <a:ext cx="863775" cy="251934"/>
          </a:xfrm>
          <a:prstGeom prst="roundRect">
            <a:avLst/>
          </a:prstGeom>
          <a:solidFill>
            <a:srgbClr val="FF3300">
              <a:lumMod val="40000"/>
              <a:lumOff val="60000"/>
            </a:srgbClr>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DC/VPN</a:t>
            </a:r>
          </a:p>
        </p:txBody>
      </p:sp>
      <p:sp>
        <p:nvSpPr>
          <p:cNvPr id="114" name="圆角矩形 113"/>
          <p:cNvSpPr/>
          <p:nvPr/>
        </p:nvSpPr>
        <p:spPr>
          <a:xfrm>
            <a:off x="5420484" y="3035623"/>
            <a:ext cx="863775" cy="251934"/>
          </a:xfrm>
          <a:prstGeom prst="roundRect">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EIP</a:t>
            </a:r>
          </a:p>
        </p:txBody>
      </p:sp>
      <p:sp>
        <p:nvSpPr>
          <p:cNvPr id="115" name="矩形 114"/>
          <p:cNvSpPr/>
          <p:nvPr/>
        </p:nvSpPr>
        <p:spPr>
          <a:xfrm>
            <a:off x="518681" y="2700168"/>
            <a:ext cx="1082066"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b="1" kern="0" dirty="0">
                <a:solidFill>
                  <a:srgbClr val="282828"/>
                </a:solidFill>
                <a:latin typeface="微软雅黑" panose="020B0503020204020204" pitchFamily="34" charset="-122"/>
                <a:ea typeface="微软雅黑" panose="020B0503020204020204" pitchFamily="34" charset="-122"/>
              </a:rPr>
              <a:t>管理面</a:t>
            </a:r>
          </a:p>
        </p:txBody>
      </p:sp>
      <p:sp>
        <p:nvSpPr>
          <p:cNvPr id="4" name="上下箭头 3"/>
          <p:cNvSpPr/>
          <p:nvPr/>
        </p:nvSpPr>
        <p:spPr bwMode="auto">
          <a:xfrm>
            <a:off x="3487681" y="1980530"/>
            <a:ext cx="186537" cy="295167"/>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5" name="流程图: 磁盘 4"/>
          <p:cNvSpPr/>
          <p:nvPr/>
        </p:nvSpPr>
        <p:spPr bwMode="auto">
          <a:xfrm>
            <a:off x="4789086" y="3840946"/>
            <a:ext cx="234865" cy="261492"/>
          </a:xfrm>
          <a:prstGeom prst="flowChartMagneticDisk">
            <a:avLst/>
          </a:prstGeom>
          <a:solidFill>
            <a:srgbClr val="00B0F0"/>
          </a:solidFill>
          <a:ln>
            <a:solidFill>
              <a:srgbClr val="0070C0"/>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19" name="上下箭头 118"/>
          <p:cNvSpPr/>
          <p:nvPr/>
        </p:nvSpPr>
        <p:spPr bwMode="auto">
          <a:xfrm>
            <a:off x="4834537" y="3625002"/>
            <a:ext cx="143963" cy="215944"/>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20" name="矩形 119"/>
          <p:cNvSpPr/>
          <p:nvPr/>
        </p:nvSpPr>
        <p:spPr>
          <a:xfrm>
            <a:off x="724989" y="4298379"/>
            <a:ext cx="5874955" cy="1217504"/>
          </a:xfrm>
          <a:prstGeom prst="rect">
            <a:avLst/>
          </a:prstGeom>
          <a:solidFill>
            <a:srgbClr val="A3D8FF"/>
          </a:solidFill>
          <a:ln w="15875" cap="flat" cmpd="sng" algn="ctr">
            <a:solidFill>
              <a:schemeClr val="tx1"/>
            </a:solidFill>
            <a:prstDash val="solid"/>
            <a:round/>
          </a:ln>
          <a:effectLst/>
        </p:spPr>
        <p:txBody>
          <a:bodyPr rtlCol="0" anchor="ctr"/>
          <a:lstStyle/>
          <a:p>
            <a:pPr algn="ctr" fontAlgn="auto">
              <a:spcBef>
                <a:spcPts val="0"/>
              </a:spcBef>
              <a:spcAft>
                <a:spcPts val="0"/>
              </a:spcAft>
            </a:pPr>
            <a:endParaRPr lang="zh-CN" altLang="en-US" kern="0" dirty="0">
              <a:solidFill>
                <a:prstClr val="white"/>
              </a:solidFill>
              <a:latin typeface="Calibri" panose="020F0502020204030204"/>
            </a:endParaRPr>
          </a:p>
        </p:txBody>
      </p:sp>
      <p:sp>
        <p:nvSpPr>
          <p:cNvPr id="132" name="矩形 131"/>
          <p:cNvSpPr/>
          <p:nvPr/>
        </p:nvSpPr>
        <p:spPr>
          <a:xfrm>
            <a:off x="616896" y="4747351"/>
            <a:ext cx="819746"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400" b="1" kern="0" dirty="0">
                <a:solidFill>
                  <a:srgbClr val="000000"/>
                </a:solidFill>
                <a:latin typeface="微软雅黑" panose="020B0503020204020204" pitchFamily="34" charset="-122"/>
                <a:ea typeface="微软雅黑" panose="020B0503020204020204" pitchFamily="34" charset="-122"/>
              </a:rPr>
              <a:t>控制面</a:t>
            </a:r>
          </a:p>
        </p:txBody>
      </p:sp>
      <p:sp>
        <p:nvSpPr>
          <p:cNvPr id="133" name="上下箭头 132"/>
          <p:cNvSpPr/>
          <p:nvPr/>
        </p:nvSpPr>
        <p:spPr bwMode="auto">
          <a:xfrm>
            <a:off x="4834537" y="4092909"/>
            <a:ext cx="143963" cy="215944"/>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34" name="Freeform 131"/>
          <p:cNvSpPr>
            <a:spLocks noEditPoints="1"/>
          </p:cNvSpPr>
          <p:nvPr/>
        </p:nvSpPr>
        <p:spPr bwMode="auto">
          <a:xfrm>
            <a:off x="2518152" y="3321041"/>
            <a:ext cx="217199" cy="161168"/>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0070C0"/>
          </a:solidFill>
          <a:ln>
            <a:noFill/>
          </a:ln>
        </p:spPr>
        <p:txBody>
          <a:bodyPr vert="horz" wrap="square" lIns="91416" tIns="45708" rIns="91416" bIns="45708" numCol="1" anchor="t" anchorCtr="0" compatLnSpc="1">
            <a:prstTxWarp prst="textNoShape">
              <a:avLst/>
            </a:prstTxWarp>
          </a:bodyPr>
          <a:lstStyle/>
          <a:p>
            <a:endParaRPr lang="zh-CN" altLang="en-US" sz="1200">
              <a:solidFill>
                <a:srgbClr val="C00000"/>
              </a:solidFill>
              <a:latin typeface="FrutigerNext LT Regular" pitchFamily="34" charset="0"/>
              <a:ea typeface="MS PGothic" pitchFamily="34" charset="-128"/>
            </a:endParaRPr>
          </a:p>
        </p:txBody>
      </p:sp>
      <p:sp>
        <p:nvSpPr>
          <p:cNvPr id="137" name="Freeform 131"/>
          <p:cNvSpPr>
            <a:spLocks noEditPoints="1"/>
          </p:cNvSpPr>
          <p:nvPr/>
        </p:nvSpPr>
        <p:spPr bwMode="auto">
          <a:xfrm>
            <a:off x="3773720" y="3321040"/>
            <a:ext cx="366894" cy="195459"/>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7030A0">
              <a:lumMod val="60000"/>
              <a:lumOff val="40000"/>
            </a:srgbClr>
          </a:solid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FFFFFF"/>
              </a:solidFill>
              <a:latin typeface="楷体" panose="02010609060101010101" pitchFamily="49" charset="-122"/>
              <a:ea typeface="楷体" panose="02010609060101010101" pitchFamily="49" charset="-122"/>
            </a:endParaRPr>
          </a:p>
        </p:txBody>
      </p:sp>
      <p:sp>
        <p:nvSpPr>
          <p:cNvPr id="138" name="Freeform 131"/>
          <p:cNvSpPr>
            <a:spLocks noEditPoints="1"/>
          </p:cNvSpPr>
          <p:nvPr/>
        </p:nvSpPr>
        <p:spPr bwMode="auto">
          <a:xfrm>
            <a:off x="4722520" y="3339475"/>
            <a:ext cx="366894" cy="195459"/>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FF3300">
              <a:lumMod val="40000"/>
              <a:lumOff val="60000"/>
            </a:srgbClr>
          </a:solidFill>
          <a:ln w="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282828"/>
              </a:solidFill>
              <a:latin typeface="楷体" panose="02010609060101010101" pitchFamily="49" charset="-122"/>
              <a:ea typeface="楷体" panose="02010609060101010101" pitchFamily="49" charset="-122"/>
            </a:endParaRPr>
          </a:p>
        </p:txBody>
      </p:sp>
      <p:sp>
        <p:nvSpPr>
          <p:cNvPr id="139" name="Freeform 131"/>
          <p:cNvSpPr>
            <a:spLocks noEditPoints="1"/>
          </p:cNvSpPr>
          <p:nvPr/>
        </p:nvSpPr>
        <p:spPr bwMode="auto">
          <a:xfrm>
            <a:off x="5668924" y="3332196"/>
            <a:ext cx="366894" cy="195459"/>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FFC000"/>
          </a:solidFill>
          <a:ln w="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282828"/>
              </a:solidFill>
              <a:latin typeface="楷体" panose="02010609060101010101" pitchFamily="49" charset="-122"/>
              <a:ea typeface="楷体" panose="02010609060101010101" pitchFamily="49" charset="-122"/>
            </a:endParaRPr>
          </a:p>
        </p:txBody>
      </p:sp>
      <p:grpSp>
        <p:nvGrpSpPr>
          <p:cNvPr id="16" name="组合 15"/>
          <p:cNvGrpSpPr/>
          <p:nvPr/>
        </p:nvGrpSpPr>
        <p:grpSpPr>
          <a:xfrm>
            <a:off x="2341243" y="4388923"/>
            <a:ext cx="1315400" cy="1400668"/>
            <a:chOff x="2341851" y="4522413"/>
            <a:chExt cx="1315742" cy="1401033"/>
          </a:xfrm>
        </p:grpSpPr>
        <p:sp>
          <p:nvSpPr>
            <p:cNvPr id="128" name="圆角矩形 127"/>
            <p:cNvSpPr/>
            <p:nvPr/>
          </p:nvSpPr>
          <p:spPr>
            <a:xfrm>
              <a:off x="2341851" y="4522413"/>
              <a:ext cx="1315742" cy="263732"/>
            </a:xfrm>
            <a:prstGeom prst="roundRect">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zh-CN" altLang="en-US" sz="1000" kern="0" dirty="0">
                  <a:solidFill>
                    <a:srgbClr val="FFFFFF"/>
                  </a:solidFill>
                  <a:latin typeface="楷体" panose="02010609060101010101" pitchFamily="49" charset="-122"/>
                  <a:ea typeface="楷体" panose="02010609060101010101" pitchFamily="49" charset="-122"/>
                </a:rPr>
                <a:t>网络基础设施微服务</a:t>
              </a:r>
              <a:endParaRPr lang="en-US" altLang="zh-CN" sz="1000" kern="0" dirty="0">
                <a:solidFill>
                  <a:srgbClr val="FFFFFF"/>
                </a:solidFill>
                <a:latin typeface="楷体" panose="02010609060101010101" pitchFamily="49" charset="-122"/>
                <a:ea typeface="楷体" panose="02010609060101010101" pitchFamily="49" charset="-122"/>
              </a:endParaRPr>
            </a:p>
          </p:txBody>
        </p:sp>
        <p:sp>
          <p:nvSpPr>
            <p:cNvPr id="141" name="圆角矩形 140"/>
            <p:cNvSpPr/>
            <p:nvPr/>
          </p:nvSpPr>
          <p:spPr>
            <a:xfrm>
              <a:off x="2427838" y="5382525"/>
              <a:ext cx="465393" cy="194388"/>
            </a:xfrm>
            <a:prstGeom prst="roundRect">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200" kern="0" dirty="0">
                  <a:solidFill>
                    <a:srgbClr val="FFFFFF"/>
                  </a:solidFill>
                  <a:latin typeface="楷体" panose="02010609060101010101" pitchFamily="49" charset="-122"/>
                  <a:ea typeface="楷体" panose="02010609060101010101" pitchFamily="49" charset="-122"/>
                </a:rPr>
                <a:t>Agent</a:t>
              </a:r>
            </a:p>
          </p:txBody>
        </p:sp>
        <p:sp>
          <p:nvSpPr>
            <p:cNvPr id="149" name="流程图: 磁盘 148"/>
            <p:cNvSpPr/>
            <p:nvPr/>
          </p:nvSpPr>
          <p:spPr bwMode="auto">
            <a:xfrm>
              <a:off x="2841178" y="4892473"/>
              <a:ext cx="234926" cy="213697"/>
            </a:xfrm>
            <a:prstGeom prst="flowChartMagneticDisk">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FFFFFF"/>
                </a:solidFill>
                <a:latin typeface="楷体" panose="02010609060101010101" pitchFamily="49" charset="-122"/>
                <a:ea typeface="楷体" panose="02010609060101010101" pitchFamily="49" charset="-122"/>
              </a:endParaRPr>
            </a:p>
          </p:txBody>
        </p:sp>
        <p:sp>
          <p:nvSpPr>
            <p:cNvPr id="150" name="上下箭头 149"/>
            <p:cNvSpPr/>
            <p:nvPr/>
          </p:nvSpPr>
          <p:spPr bwMode="auto">
            <a:xfrm>
              <a:off x="2904746" y="4778170"/>
              <a:ext cx="108000" cy="144000"/>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51" name="上下箭头 150"/>
            <p:cNvSpPr/>
            <p:nvPr/>
          </p:nvSpPr>
          <p:spPr bwMode="auto">
            <a:xfrm>
              <a:off x="2900995" y="5098586"/>
              <a:ext cx="108000" cy="144000"/>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52" name="圆角矩形 151"/>
            <p:cNvSpPr/>
            <p:nvPr/>
          </p:nvSpPr>
          <p:spPr>
            <a:xfrm>
              <a:off x="3132017" y="5382525"/>
              <a:ext cx="465393" cy="194388"/>
            </a:xfrm>
            <a:prstGeom prst="roundRect">
              <a:avLst/>
            </a:prstGeom>
            <a:solidFill>
              <a:srgbClr val="0070C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200" kern="0" dirty="0">
                  <a:solidFill>
                    <a:srgbClr val="FFFFFF"/>
                  </a:solidFill>
                  <a:latin typeface="楷体" panose="02010609060101010101" pitchFamily="49" charset="-122"/>
                  <a:ea typeface="楷体" panose="02010609060101010101" pitchFamily="49" charset="-122"/>
                </a:rPr>
                <a:t>Agent</a:t>
              </a:r>
            </a:p>
          </p:txBody>
        </p:sp>
        <p:sp>
          <p:nvSpPr>
            <p:cNvPr id="6" name="圆角矩形 5"/>
            <p:cNvSpPr/>
            <p:nvPr/>
          </p:nvSpPr>
          <p:spPr bwMode="auto">
            <a:xfrm>
              <a:off x="2386979" y="5286887"/>
              <a:ext cx="552862" cy="580051"/>
            </a:xfrm>
            <a:prstGeom prst="round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53" name="矩形 152"/>
            <p:cNvSpPr/>
            <p:nvPr/>
          </p:nvSpPr>
          <p:spPr>
            <a:xfrm>
              <a:off x="2464143" y="5615669"/>
              <a:ext cx="392781" cy="30777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kern="0" dirty="0">
                  <a:solidFill>
                    <a:srgbClr val="000000"/>
                  </a:solidFill>
                  <a:latin typeface="微软雅黑" panose="020B0503020204020204" pitchFamily="34" charset="-122"/>
                  <a:ea typeface="微软雅黑" panose="020B0503020204020204" pitchFamily="34" charset="-122"/>
                </a:rPr>
                <a:t>CNA</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sp>
          <p:nvSpPr>
            <p:cNvPr id="154" name="圆角矩形 153"/>
            <p:cNvSpPr/>
            <p:nvPr/>
          </p:nvSpPr>
          <p:spPr bwMode="auto">
            <a:xfrm>
              <a:off x="3081550" y="5286887"/>
              <a:ext cx="552862" cy="580051"/>
            </a:xfrm>
            <a:prstGeom prst="round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55" name="矩形 154"/>
            <p:cNvSpPr/>
            <p:nvPr/>
          </p:nvSpPr>
          <p:spPr>
            <a:xfrm>
              <a:off x="3158714" y="5615669"/>
              <a:ext cx="392781" cy="30777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kern="0" dirty="0">
                  <a:solidFill>
                    <a:srgbClr val="000000"/>
                  </a:solidFill>
                  <a:latin typeface="微软雅黑" panose="020B0503020204020204" pitchFamily="34" charset="-122"/>
                  <a:ea typeface="微软雅黑" panose="020B0503020204020204" pitchFamily="34" charset="-122"/>
                </a:rPr>
                <a:t>CNA</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844289" y="4378775"/>
            <a:ext cx="1633448" cy="1438752"/>
            <a:chOff x="4900470" y="4522416"/>
            <a:chExt cx="1633873" cy="1439127"/>
          </a:xfrm>
        </p:grpSpPr>
        <p:sp>
          <p:nvSpPr>
            <p:cNvPr id="131" name="圆角矩形 130"/>
            <p:cNvSpPr/>
            <p:nvPr/>
          </p:nvSpPr>
          <p:spPr>
            <a:xfrm>
              <a:off x="5439939" y="4522416"/>
              <a:ext cx="864000" cy="252000"/>
            </a:xfrm>
            <a:prstGeom prst="roundRect">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BR</a:t>
              </a:r>
              <a:r>
                <a:rPr lang="zh-CN" altLang="en-US" sz="1400" kern="0" dirty="0">
                  <a:solidFill>
                    <a:srgbClr val="282828"/>
                  </a:solidFill>
                  <a:latin typeface="楷体" panose="02010609060101010101" pitchFamily="49" charset="-122"/>
                  <a:ea typeface="楷体" panose="02010609060101010101" pitchFamily="49" charset="-122"/>
                </a:rPr>
                <a:t>控制器</a:t>
              </a:r>
              <a:endParaRPr lang="en-US" altLang="zh-CN" sz="1400" kern="0" dirty="0">
                <a:solidFill>
                  <a:srgbClr val="282828"/>
                </a:solidFill>
                <a:latin typeface="楷体" panose="02010609060101010101" pitchFamily="49" charset="-122"/>
                <a:ea typeface="楷体" panose="02010609060101010101" pitchFamily="49" charset="-122"/>
              </a:endParaRPr>
            </a:p>
          </p:txBody>
        </p:sp>
        <p:sp>
          <p:nvSpPr>
            <p:cNvPr id="156" name="圆柱形 155"/>
            <p:cNvSpPr/>
            <p:nvPr/>
          </p:nvSpPr>
          <p:spPr>
            <a:xfrm>
              <a:off x="4900470" y="4928317"/>
              <a:ext cx="682624" cy="178994"/>
            </a:xfrm>
            <a:prstGeom prst="can">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400" kern="0" dirty="0">
                  <a:solidFill>
                    <a:srgbClr val="282828"/>
                  </a:solidFill>
                  <a:latin typeface="楷体" panose="02010609060101010101" pitchFamily="49" charset="-122"/>
                  <a:ea typeface="楷体" panose="02010609060101010101" pitchFamily="49" charset="-122"/>
                </a:rPr>
                <a:t>Cache</a:t>
              </a:r>
              <a:endParaRPr lang="zh-CN" altLang="en-US" sz="1400" kern="0" dirty="0">
                <a:solidFill>
                  <a:srgbClr val="282828"/>
                </a:solidFill>
                <a:latin typeface="楷体" panose="02010609060101010101" pitchFamily="49" charset="-122"/>
                <a:ea typeface="楷体" panose="02010609060101010101" pitchFamily="49" charset="-122"/>
              </a:endParaRPr>
            </a:p>
          </p:txBody>
        </p:sp>
        <p:sp>
          <p:nvSpPr>
            <p:cNvPr id="157" name="圆角矩形 156"/>
            <p:cNvSpPr/>
            <p:nvPr/>
          </p:nvSpPr>
          <p:spPr>
            <a:xfrm>
              <a:off x="5327769" y="5420622"/>
              <a:ext cx="465393" cy="194388"/>
            </a:xfrm>
            <a:prstGeom prst="roundRect">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200" kern="0" dirty="0">
                  <a:solidFill>
                    <a:srgbClr val="282828"/>
                  </a:solidFill>
                  <a:latin typeface="楷体" panose="02010609060101010101" pitchFamily="49" charset="-122"/>
                  <a:ea typeface="楷体" panose="02010609060101010101" pitchFamily="49" charset="-122"/>
                </a:rPr>
                <a:t>Agent</a:t>
              </a:r>
            </a:p>
          </p:txBody>
        </p:sp>
        <p:sp>
          <p:nvSpPr>
            <p:cNvPr id="158" name="流程图: 磁盘 157"/>
            <p:cNvSpPr/>
            <p:nvPr/>
          </p:nvSpPr>
          <p:spPr bwMode="auto">
            <a:xfrm>
              <a:off x="5810793" y="4930570"/>
              <a:ext cx="234926" cy="213697"/>
            </a:xfrm>
            <a:prstGeom prst="flowChartMagneticDisk">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endParaRPr lang="zh-CN" altLang="en-US" sz="1400" kern="0">
                <a:solidFill>
                  <a:srgbClr val="282828"/>
                </a:solidFill>
                <a:latin typeface="楷体" panose="02010609060101010101" pitchFamily="49" charset="-122"/>
                <a:ea typeface="楷体" panose="02010609060101010101" pitchFamily="49" charset="-122"/>
              </a:endParaRPr>
            </a:p>
          </p:txBody>
        </p:sp>
        <p:sp>
          <p:nvSpPr>
            <p:cNvPr id="159" name="上下箭头 158"/>
            <p:cNvSpPr/>
            <p:nvPr/>
          </p:nvSpPr>
          <p:spPr bwMode="auto">
            <a:xfrm>
              <a:off x="5870436" y="4816267"/>
              <a:ext cx="108000" cy="144000"/>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60" name="上下箭头 159"/>
            <p:cNvSpPr/>
            <p:nvPr/>
          </p:nvSpPr>
          <p:spPr bwMode="auto">
            <a:xfrm>
              <a:off x="5867179" y="5136683"/>
              <a:ext cx="108000" cy="144000"/>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61" name="圆角矩形 160"/>
            <p:cNvSpPr/>
            <p:nvPr/>
          </p:nvSpPr>
          <p:spPr>
            <a:xfrm>
              <a:off x="6031948" y="5420622"/>
              <a:ext cx="465393" cy="194388"/>
            </a:xfrm>
            <a:prstGeom prst="roundRect">
              <a:avLst/>
            </a:prstGeom>
            <a:solidFill>
              <a:srgbClr val="FFC000"/>
            </a:solidFill>
            <a:ln w="19050" cap="flat" cmpd="sng" algn="ctr">
              <a:solidFill>
                <a:sysClr val="windowText" lastClr="000000">
                  <a:lumMod val="85000"/>
                  <a:lumOff val="15000"/>
                </a:sysClr>
              </a:solid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200" kern="0" dirty="0">
                  <a:solidFill>
                    <a:srgbClr val="282828"/>
                  </a:solidFill>
                  <a:latin typeface="楷体" panose="02010609060101010101" pitchFamily="49" charset="-122"/>
                  <a:ea typeface="楷体" panose="02010609060101010101" pitchFamily="49" charset="-122"/>
                </a:rPr>
                <a:t>Agent</a:t>
              </a:r>
            </a:p>
          </p:txBody>
        </p:sp>
        <p:sp>
          <p:nvSpPr>
            <p:cNvPr id="162" name="圆角矩形 161"/>
            <p:cNvSpPr/>
            <p:nvPr/>
          </p:nvSpPr>
          <p:spPr bwMode="auto">
            <a:xfrm>
              <a:off x="5286910" y="5324984"/>
              <a:ext cx="552862" cy="580051"/>
            </a:xfrm>
            <a:prstGeom prst="round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63" name="矩形 162"/>
            <p:cNvSpPr/>
            <p:nvPr/>
          </p:nvSpPr>
          <p:spPr>
            <a:xfrm>
              <a:off x="5364074" y="5653766"/>
              <a:ext cx="392781" cy="30777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kern="0" dirty="0">
                  <a:solidFill>
                    <a:srgbClr val="000000"/>
                  </a:solidFill>
                  <a:latin typeface="微软雅黑" panose="020B0503020204020204" pitchFamily="34" charset="-122"/>
                  <a:ea typeface="微软雅黑" panose="020B0503020204020204" pitchFamily="34" charset="-122"/>
                </a:rPr>
                <a:t>BR</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sp>
          <p:nvSpPr>
            <p:cNvPr id="164" name="圆角矩形 163"/>
            <p:cNvSpPr/>
            <p:nvPr/>
          </p:nvSpPr>
          <p:spPr bwMode="auto">
            <a:xfrm>
              <a:off x="5981481" y="5324984"/>
              <a:ext cx="552862" cy="580051"/>
            </a:xfrm>
            <a:prstGeom prst="round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65" name="矩形 164"/>
            <p:cNvSpPr/>
            <p:nvPr/>
          </p:nvSpPr>
          <p:spPr>
            <a:xfrm>
              <a:off x="6058645" y="5653766"/>
              <a:ext cx="392781" cy="30777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kern="0" dirty="0">
                  <a:solidFill>
                    <a:srgbClr val="000000"/>
                  </a:solidFill>
                  <a:latin typeface="微软雅黑" panose="020B0503020204020204" pitchFamily="34" charset="-122"/>
                  <a:ea typeface="微软雅黑" panose="020B0503020204020204" pitchFamily="34" charset="-122"/>
                </a:rPr>
                <a:t>BR</a:t>
              </a:r>
              <a:endParaRPr lang="zh-CN" altLang="en-US" sz="1100" kern="0" dirty="0">
                <a:solidFill>
                  <a:srgbClr val="000000"/>
                </a:solidFill>
                <a:latin typeface="微软雅黑" panose="020B0503020204020204" pitchFamily="34" charset="-122"/>
                <a:ea typeface="微软雅黑" panose="020B0503020204020204" pitchFamily="34" charset="-122"/>
              </a:endParaRPr>
            </a:p>
          </p:txBody>
        </p:sp>
        <p:cxnSp>
          <p:nvCxnSpPr>
            <p:cNvPr id="166" name="直接连接符 165"/>
            <p:cNvCxnSpPr>
              <a:stCxn id="159" idx="0"/>
              <a:endCxn id="156" idx="1"/>
            </p:cNvCxnSpPr>
            <p:nvPr/>
          </p:nvCxnSpPr>
          <p:spPr bwMode="auto">
            <a:xfrm flipH="1">
              <a:off x="5241782" y="4816267"/>
              <a:ext cx="682654" cy="11205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7" name="直接连接符 166"/>
            <p:cNvCxnSpPr>
              <a:stCxn id="156" idx="3"/>
              <a:endCxn id="162" idx="0"/>
            </p:cNvCxnSpPr>
            <p:nvPr/>
          </p:nvCxnSpPr>
          <p:spPr bwMode="auto">
            <a:xfrm>
              <a:off x="5241782" y="5107311"/>
              <a:ext cx="321559" cy="217673"/>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168" name="文本框 167"/>
          <p:cNvSpPr txBox="1"/>
          <p:nvPr/>
        </p:nvSpPr>
        <p:spPr>
          <a:xfrm>
            <a:off x="6855510" y="724513"/>
            <a:ext cx="5353561" cy="6217087"/>
          </a:xfrm>
          <a:prstGeom prst="rect">
            <a:avLst/>
          </a:prstGeom>
          <a:noFill/>
        </p:spPr>
        <p:txBody>
          <a:bodyPr wrap="square" rtlCol="0">
            <a:spAutoFit/>
          </a:bodyPr>
          <a:lstStyle/>
          <a:p>
            <a:pPr fontAlgn="auto">
              <a:spcBef>
                <a:spcPts val="0"/>
              </a:spcBef>
              <a:spcAft>
                <a:spcPts val="0"/>
              </a:spcAft>
            </a:pPr>
            <a:r>
              <a:rPr lang="zh-CN" altLang="en-US" sz="1600" b="1" dirty="0">
                <a:solidFill>
                  <a:prstClr val="black"/>
                </a:solidFill>
                <a:latin typeface="微软雅黑" panose="020B0503020204020204" pitchFamily="34" charset="-122"/>
                <a:ea typeface="微软雅黑" panose="020B0503020204020204" pitchFamily="34" charset="-122"/>
              </a:rPr>
              <a:t>设计目标：</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285664" indent="-285664" fontAlgn="auto">
              <a:spcBef>
                <a:spcPts val="0"/>
              </a:spcBef>
              <a:spcAft>
                <a:spcPts val="0"/>
              </a:spcAft>
              <a:buFont typeface="Wingdings" panose="05000000000000000000" pitchFamily="2" charset="2"/>
              <a:buChar char="u"/>
            </a:pPr>
            <a:r>
              <a:rPr lang="zh-CN" altLang="en-US" sz="1400" b="1" dirty="0">
                <a:solidFill>
                  <a:prstClr val="black"/>
                </a:solidFill>
                <a:latin typeface="微软雅黑" panose="020B0503020204020204" pitchFamily="34" charset="-122"/>
                <a:ea typeface="微软雅黑" panose="020B0503020204020204" pitchFamily="34" charset="-122"/>
              </a:rPr>
              <a:t>管理面和控制面解耦和微服务化</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管理面：提供内部及外部</a:t>
            </a:r>
            <a:r>
              <a:rPr lang="en-US" altLang="zh-CN" sz="1200" dirty="0">
                <a:solidFill>
                  <a:prstClr val="black"/>
                </a:solidFill>
                <a:latin typeface="微软雅黑" panose="020B0503020204020204" pitchFamily="34" charset="-122"/>
                <a:ea typeface="微软雅黑" panose="020B0503020204020204" pitchFamily="34" charset="-122"/>
              </a:rPr>
              <a:t>API,</a:t>
            </a:r>
            <a:r>
              <a:rPr lang="zh-CN" altLang="en-US" sz="1200" dirty="0">
                <a:solidFill>
                  <a:prstClr val="black"/>
                </a:solidFill>
                <a:latin typeface="微软雅黑" panose="020B0503020204020204" pitchFamily="34" charset="-122"/>
                <a:ea typeface="微软雅黑" panose="020B0503020204020204" pitchFamily="34" charset="-122"/>
              </a:rPr>
              <a:t> 由</a:t>
            </a:r>
            <a:r>
              <a:rPr lang="en-US" altLang="zh-CN" sz="1200" dirty="0">
                <a:solidFill>
                  <a:prstClr val="black"/>
                </a:solidFill>
                <a:latin typeface="微软雅黑" panose="020B0503020204020204" pitchFamily="34" charset="-122"/>
                <a:ea typeface="微软雅黑" panose="020B0503020204020204" pitchFamily="34" charset="-122"/>
              </a:rPr>
              <a:t>10+</a:t>
            </a:r>
            <a:r>
              <a:rPr lang="zh-CN" altLang="en-US" sz="1200" dirty="0">
                <a:solidFill>
                  <a:prstClr val="black"/>
                </a:solidFill>
                <a:latin typeface="微软雅黑" panose="020B0503020204020204" pitchFamily="34" charset="-122"/>
                <a:ea typeface="微软雅黑" panose="020B0503020204020204" pitchFamily="34" charset="-122"/>
              </a:rPr>
              <a:t>微服务独立管理资源并接受用户请求</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生成</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操作相关配置对象并持久化</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通过</a:t>
            </a:r>
            <a:r>
              <a:rPr lang="en-US" altLang="zh-CN" sz="1200" dirty="0" err="1">
                <a:solidFill>
                  <a:prstClr val="black"/>
                </a:solidFill>
                <a:latin typeface="微软雅黑" panose="020B0503020204020204" pitchFamily="34" charset="-122"/>
                <a:ea typeface="微软雅黑" panose="020B0503020204020204" pitchFamily="34" charset="-122"/>
              </a:rPr>
              <a:t>gRPC</a:t>
            </a:r>
            <a:r>
              <a:rPr lang="zh-CN" altLang="en-US" sz="1200" dirty="0">
                <a:solidFill>
                  <a:prstClr val="black"/>
                </a:solidFill>
                <a:latin typeface="微软雅黑" panose="020B0503020204020204" pitchFamily="34" charset="-122"/>
                <a:ea typeface="微软雅黑" panose="020B0503020204020204" pitchFamily="34" charset="-122"/>
              </a:rPr>
              <a:t>传递变化事件</a:t>
            </a:r>
            <a:endParaRPr lang="en-US" altLang="zh-CN" sz="1200" dirty="0">
              <a:solidFill>
                <a:prstClr val="black"/>
              </a:solidFill>
              <a:latin typeface="微软雅黑" panose="020B0503020204020204" pitchFamily="34" charset="-122"/>
              <a:ea typeface="微软雅黑" panose="020B0503020204020204" pitchFamily="34" charset="-122"/>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控制面：处理控制面消息</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生成转发面所需表项视图</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通过消息队列下发給物理节点</a:t>
            </a:r>
            <a:r>
              <a:rPr lang="en-US" altLang="zh-CN" sz="1200" dirty="0">
                <a:solidFill>
                  <a:prstClr val="black"/>
                </a:solidFill>
                <a:latin typeface="微软雅黑" panose="020B0503020204020204" pitchFamily="34" charset="-122"/>
                <a:ea typeface="微软雅黑" panose="020B0503020204020204" pitchFamily="34" charset="-122"/>
              </a:rPr>
              <a:t>Agent</a:t>
            </a:r>
          </a:p>
          <a:p>
            <a:pPr marL="285664" indent="-285664" fontAlgn="auto">
              <a:spcBef>
                <a:spcPts val="0"/>
              </a:spcBef>
              <a:spcAft>
                <a:spcPts val="0"/>
              </a:spcAft>
              <a:buFont typeface="Wingdings" panose="05000000000000000000" pitchFamily="2" charset="2"/>
              <a:buChar char="u"/>
            </a:pPr>
            <a:r>
              <a:rPr lang="zh-CN" altLang="en-US" sz="1400" b="1" dirty="0">
                <a:solidFill>
                  <a:prstClr val="black"/>
                </a:solidFill>
                <a:latin typeface="微软雅黑" panose="020B0503020204020204" pitchFamily="34" charset="-122"/>
                <a:ea typeface="微软雅黑" panose="020B0503020204020204" pitchFamily="34" charset="-122"/>
              </a:rPr>
              <a:t>管控面微服务平台</a:t>
            </a:r>
            <a:r>
              <a:rPr lang="en-US" altLang="zh-CN" sz="1400" b="1" dirty="0">
                <a:solidFill>
                  <a:prstClr val="black"/>
                </a:solidFill>
                <a:latin typeface="微软雅黑" panose="020B0503020204020204" pitchFamily="34" charset="-122"/>
                <a:ea typeface="微软雅黑" panose="020B0503020204020204" pitchFamily="34" charset="-122"/>
              </a:rPr>
              <a:t>: </a:t>
            </a:r>
            <a:r>
              <a:rPr lang="zh-CN" altLang="en-US" sz="1400" b="1" dirty="0">
                <a:solidFill>
                  <a:prstClr val="black"/>
                </a:solidFill>
                <a:latin typeface="微软雅黑" panose="020B0503020204020204" pitchFamily="34" charset="-122"/>
                <a:ea typeface="微软雅黑" panose="020B0503020204020204" pitchFamily="34" charset="-122"/>
              </a:rPr>
              <a:t>统一管控面开发部署并减少成本</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mj-ea"/>
                <a:ea typeface="+mj-ea"/>
              </a:rPr>
              <a:t>提出基于微服务理念的统一基础服务开发平台</a:t>
            </a:r>
            <a:r>
              <a:rPr lang="en-US" altLang="zh-CN" sz="1200" dirty="0">
                <a:solidFill>
                  <a:prstClr val="black"/>
                </a:solidFill>
                <a:latin typeface="+mj-ea"/>
                <a:ea typeface="+mj-ea"/>
              </a:rPr>
              <a:t>, </a:t>
            </a:r>
            <a:r>
              <a:rPr lang="zh-CN" altLang="en-US" sz="1200" dirty="0">
                <a:solidFill>
                  <a:prstClr val="black"/>
                </a:solidFill>
                <a:latin typeface="+mj-ea"/>
                <a:ea typeface="+mj-ea"/>
              </a:rPr>
              <a:t>平台本身提供稳定和高可用</a:t>
            </a:r>
            <a:r>
              <a:rPr lang="en-US" altLang="zh-CN" sz="1200" dirty="0">
                <a:solidFill>
                  <a:prstClr val="black"/>
                </a:solidFill>
                <a:latin typeface="+mj-ea"/>
                <a:ea typeface="+mj-ea"/>
              </a:rPr>
              <a:t>, </a:t>
            </a:r>
            <a:r>
              <a:rPr lang="zh-CN" altLang="en-US" sz="1200" dirty="0">
                <a:solidFill>
                  <a:prstClr val="black"/>
                </a:solidFill>
                <a:latin typeface="+mj-ea"/>
                <a:ea typeface="+mj-ea"/>
              </a:rPr>
              <a:t>降低管控面部署的成本</a:t>
            </a:r>
            <a:r>
              <a:rPr lang="en-US" altLang="zh-CN" sz="1200" dirty="0">
                <a:solidFill>
                  <a:prstClr val="black"/>
                </a:solidFill>
                <a:latin typeface="+mj-ea"/>
                <a:ea typeface="+mj-ea"/>
              </a:rPr>
              <a:t>, </a:t>
            </a:r>
            <a:r>
              <a:rPr lang="zh-CN" altLang="en-US" sz="1200" dirty="0">
                <a:solidFill>
                  <a:prstClr val="black"/>
                </a:solidFill>
                <a:latin typeface="+mj-ea"/>
                <a:ea typeface="+mj-ea"/>
              </a:rPr>
              <a:t>业务开发仅关注业务逻辑</a:t>
            </a:r>
            <a:endParaRPr lang="en-US" altLang="zh-CN" sz="1200" dirty="0">
              <a:solidFill>
                <a:prstClr val="black"/>
              </a:solidFill>
              <a:latin typeface="+mj-ea"/>
              <a:ea typeface="+mj-ea"/>
            </a:endParaRPr>
          </a:p>
          <a:p>
            <a:pPr marL="668137" lvl="1" indent="-285664">
              <a:buFont typeface="Arial" panose="020B0604020202020204" pitchFamily="34" charset="0"/>
              <a:buChar char="•"/>
            </a:pPr>
            <a:r>
              <a:rPr lang="zh-CN" altLang="en-US" sz="1200" dirty="0">
                <a:solidFill>
                  <a:prstClr val="black"/>
                </a:solidFill>
                <a:latin typeface="+mj-ea"/>
                <a:ea typeface="+mj-ea"/>
              </a:rPr>
              <a:t>网络资源抽象</a:t>
            </a:r>
            <a:r>
              <a:rPr lang="en-US" altLang="zh-CN" sz="1200" dirty="0">
                <a:solidFill>
                  <a:prstClr val="black"/>
                </a:solidFill>
                <a:latin typeface="+mj-ea"/>
                <a:ea typeface="+mj-ea"/>
              </a:rPr>
              <a:t>, </a:t>
            </a:r>
            <a:r>
              <a:rPr lang="zh-CN" altLang="en-US" sz="1200" dirty="0">
                <a:solidFill>
                  <a:prstClr val="black"/>
                </a:solidFill>
                <a:latin typeface="+mj-ea"/>
                <a:ea typeface="+mj-ea"/>
              </a:rPr>
              <a:t>解决耦合问题并具备面对未来的可拓展性</a:t>
            </a:r>
            <a:endParaRPr lang="en-US" altLang="zh-CN" sz="1200" dirty="0">
              <a:solidFill>
                <a:prstClr val="black"/>
              </a:solidFill>
              <a:latin typeface="+mj-ea"/>
              <a:ea typeface="+mj-ea"/>
            </a:endParaRPr>
          </a:p>
          <a:p>
            <a:pPr marL="668137" lvl="1" indent="-285664">
              <a:buFont typeface="Arial" panose="020B0604020202020204" pitchFamily="34" charset="0"/>
              <a:buChar char="•"/>
            </a:pPr>
            <a:r>
              <a:rPr lang="zh-CN" altLang="en-US" sz="1200" dirty="0">
                <a:solidFill>
                  <a:prstClr val="black"/>
                </a:solidFill>
                <a:latin typeface="+mj-ea"/>
                <a:ea typeface="+mj-ea"/>
              </a:rPr>
              <a:t>管控面微服务化</a:t>
            </a:r>
            <a:r>
              <a:rPr lang="en-US" altLang="zh-CN" sz="1200" dirty="0">
                <a:solidFill>
                  <a:prstClr val="black"/>
                </a:solidFill>
                <a:latin typeface="+mj-ea"/>
                <a:ea typeface="+mj-ea"/>
              </a:rPr>
              <a:t>, </a:t>
            </a:r>
            <a:r>
              <a:rPr lang="zh-CN" altLang="en-US" sz="1200" dirty="0">
                <a:solidFill>
                  <a:prstClr val="black"/>
                </a:solidFill>
                <a:latin typeface="+mj-ea"/>
                <a:ea typeface="+mj-ea"/>
              </a:rPr>
              <a:t>每个微服务管理各自资源状态</a:t>
            </a:r>
            <a:r>
              <a:rPr lang="en-US" altLang="zh-CN" sz="1200" dirty="0">
                <a:solidFill>
                  <a:prstClr val="black"/>
                </a:solidFill>
                <a:latin typeface="+mj-ea"/>
                <a:ea typeface="+mj-ea"/>
              </a:rPr>
              <a:t>, </a:t>
            </a:r>
            <a:r>
              <a:rPr lang="zh-CN" altLang="en-US" sz="1200" dirty="0">
                <a:solidFill>
                  <a:prstClr val="black"/>
                </a:solidFill>
                <a:latin typeface="+mj-ea"/>
                <a:ea typeface="+mj-ea"/>
              </a:rPr>
              <a:t>支持独立和灵活横向拓展</a:t>
            </a:r>
            <a:endParaRPr lang="en-US" altLang="zh-CN" sz="1200" dirty="0">
              <a:solidFill>
                <a:prstClr val="black"/>
              </a:solidFill>
              <a:latin typeface="+mj-ea"/>
              <a:ea typeface="+mj-ea"/>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mj-ea"/>
                <a:ea typeface="+mj-ea"/>
              </a:rPr>
              <a:t>支持细颗粒灰度发布</a:t>
            </a:r>
            <a:r>
              <a:rPr lang="en-US" altLang="zh-CN" sz="1200" dirty="0">
                <a:solidFill>
                  <a:prstClr val="black"/>
                </a:solidFill>
                <a:latin typeface="+mj-ea"/>
                <a:ea typeface="+mj-ea"/>
              </a:rPr>
              <a:t>(</a:t>
            </a:r>
            <a:r>
              <a:rPr lang="zh-CN" altLang="en-US" sz="1200" dirty="0">
                <a:solidFill>
                  <a:prstClr val="black"/>
                </a:solidFill>
                <a:latin typeface="+mj-ea"/>
                <a:ea typeface="+mj-ea"/>
              </a:rPr>
              <a:t>目标支持租户级别）</a:t>
            </a:r>
            <a:endParaRPr lang="en-US" altLang="zh-CN" sz="1200" dirty="0">
              <a:solidFill>
                <a:prstClr val="black"/>
              </a:solidFill>
              <a:latin typeface="+mj-ea"/>
              <a:ea typeface="+mj-ea"/>
            </a:endParaRPr>
          </a:p>
          <a:p>
            <a:pPr marL="285664" indent="-285664">
              <a:buFont typeface="Wingdings" panose="05000000000000000000" pitchFamily="2" charset="2"/>
              <a:buChar char="u"/>
            </a:pPr>
            <a:r>
              <a:rPr lang="zh-CN" altLang="en-US" sz="1400" b="1" dirty="0">
                <a:solidFill>
                  <a:prstClr val="black"/>
                </a:solidFill>
                <a:latin typeface="微软雅黑" panose="020B0503020204020204" pitchFamily="34" charset="-122"/>
                <a:ea typeface="微软雅黑" panose="020B0503020204020204" pitchFamily="34" charset="-122"/>
              </a:rPr>
              <a:t>简化管控面交互协议并支持全新的并行批量资源创建</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Headings)"/>
                <a:ea typeface="+mj-ea"/>
              </a:rPr>
              <a:t>大规模表项快速发放技术以支持大租户和容器场景</a:t>
            </a:r>
            <a:endParaRPr lang="en-US" altLang="zh-CN" sz="1200" dirty="0">
              <a:solidFill>
                <a:prstClr val="black"/>
              </a:solidFill>
              <a:latin typeface="微软雅黑 (Headings)"/>
              <a:ea typeface="+mj-ea"/>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Headings)"/>
                <a:ea typeface="+mj-ea"/>
              </a:rPr>
              <a:t>全新的信息定义支持多资源多场景捆绑下放</a:t>
            </a:r>
            <a:r>
              <a:rPr lang="en-US" altLang="zh-CN" sz="1200" dirty="0">
                <a:solidFill>
                  <a:prstClr val="black"/>
                </a:solidFill>
                <a:latin typeface="微软雅黑 (Headings)"/>
                <a:ea typeface="+mj-ea"/>
              </a:rPr>
              <a:t>, </a:t>
            </a:r>
            <a:r>
              <a:rPr lang="zh-CN" altLang="en-US" sz="1200" dirty="0">
                <a:solidFill>
                  <a:prstClr val="black"/>
                </a:solidFill>
                <a:latin typeface="微软雅黑 (Headings)"/>
                <a:ea typeface="+mj-ea"/>
              </a:rPr>
              <a:t>主要场景信息交互频率是原有</a:t>
            </a:r>
            <a:r>
              <a:rPr lang="en-US" altLang="zh-CN" sz="1200" dirty="0">
                <a:solidFill>
                  <a:prstClr val="black"/>
                </a:solidFill>
                <a:latin typeface="微软雅黑 (Headings)"/>
                <a:ea typeface="+mj-ea"/>
              </a:rPr>
              <a:t>1/10</a:t>
            </a: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Headings)"/>
                <a:ea typeface="+mj-ea"/>
              </a:rPr>
              <a:t>根据时延和规模需求</a:t>
            </a:r>
            <a:r>
              <a:rPr lang="en-US" altLang="zh-CN" sz="1200" dirty="0">
                <a:solidFill>
                  <a:prstClr val="black"/>
                </a:solidFill>
                <a:latin typeface="微软雅黑 (Headings)"/>
                <a:ea typeface="+mj-ea"/>
              </a:rPr>
              <a:t>, </a:t>
            </a:r>
            <a:r>
              <a:rPr lang="zh-CN" altLang="en-US" sz="1200" dirty="0">
                <a:solidFill>
                  <a:prstClr val="black"/>
                </a:solidFill>
                <a:latin typeface="微软雅黑 (Headings)"/>
                <a:ea typeface="+mj-ea"/>
              </a:rPr>
              <a:t>管控面交互支持多种信息通道</a:t>
            </a:r>
            <a:r>
              <a:rPr lang="en-US" altLang="zh-CN" sz="1200" dirty="0">
                <a:solidFill>
                  <a:prstClr val="black"/>
                </a:solidFill>
                <a:latin typeface="微软雅黑 (Headings)"/>
                <a:ea typeface="+mj-ea"/>
              </a:rPr>
              <a:t>(</a:t>
            </a:r>
            <a:r>
              <a:rPr lang="en-US" altLang="zh-CN" sz="1200" dirty="0" err="1">
                <a:solidFill>
                  <a:prstClr val="black"/>
                </a:solidFill>
                <a:latin typeface="微软雅黑 (Headings)"/>
                <a:ea typeface="+mj-ea"/>
              </a:rPr>
              <a:t>gRPC</a:t>
            </a:r>
            <a:r>
              <a:rPr lang="en-US" altLang="zh-CN" sz="1200" dirty="0">
                <a:solidFill>
                  <a:prstClr val="black"/>
                </a:solidFill>
                <a:latin typeface="微软雅黑 (Headings)"/>
                <a:ea typeface="+mj-ea"/>
              </a:rPr>
              <a:t> fast path, MQ scaling path</a:t>
            </a:r>
            <a:r>
              <a:rPr lang="zh-CN" altLang="en-US" sz="1200" dirty="0">
                <a:solidFill>
                  <a:prstClr val="black"/>
                </a:solidFill>
                <a:latin typeface="微软雅黑 (Headings)"/>
                <a:ea typeface="+mj-ea"/>
              </a:rPr>
              <a:t>和</a:t>
            </a:r>
            <a:r>
              <a:rPr lang="en-US" altLang="zh-CN" sz="1200" dirty="0">
                <a:solidFill>
                  <a:prstClr val="black"/>
                </a:solidFill>
                <a:latin typeface="微软雅黑 (Headings)"/>
                <a:ea typeface="+mj-ea"/>
              </a:rPr>
              <a:t>HA rescue path)</a:t>
            </a:r>
            <a:endParaRPr lang="en-US" altLang="zh-CN" sz="1200" dirty="0">
              <a:latin typeface="微软雅黑 (Headings)"/>
            </a:endParaRPr>
          </a:p>
          <a:p>
            <a:pPr marL="285664" indent="-285664">
              <a:buFont typeface="Wingdings" panose="05000000000000000000" pitchFamily="2" charset="2"/>
              <a:buChar char="u"/>
            </a:pPr>
            <a:r>
              <a:rPr lang="zh-CN" altLang="en-US" sz="1400" b="1" dirty="0">
                <a:solidFill>
                  <a:prstClr val="black"/>
                </a:solidFill>
                <a:latin typeface="微软雅黑" panose="020B0503020204020204" pitchFamily="34" charset="-122"/>
                <a:ea typeface="微软雅黑" panose="020B0503020204020204" pitchFamily="34" charset="-122"/>
              </a:rPr>
              <a:t>性能指标有级数上的增强，同时稳定性增强</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性能与</a:t>
            </a:r>
            <a:r>
              <a:rPr lang="en-US" altLang="zh-CN" sz="1200" dirty="0">
                <a:solidFill>
                  <a:prstClr val="black"/>
                </a:solidFill>
                <a:latin typeface="微软雅黑" panose="020B0503020204020204" pitchFamily="34" charset="-122"/>
                <a:ea typeface="微软雅黑" panose="020B0503020204020204" pitchFamily="34" charset="-122"/>
              </a:rPr>
              <a:t>Neutron</a:t>
            </a:r>
            <a:r>
              <a:rPr lang="zh-CN" altLang="en-US" sz="1200" dirty="0">
                <a:solidFill>
                  <a:prstClr val="black"/>
                </a:solidFill>
                <a:latin typeface="微软雅黑" panose="020B0503020204020204" pitchFamily="34" charset="-122"/>
                <a:ea typeface="微软雅黑" panose="020B0503020204020204" pitchFamily="34" charset="-122"/>
              </a:rPr>
              <a:t>最新版本相比达到</a:t>
            </a:r>
            <a:r>
              <a:rPr lang="en-US" altLang="zh-CN" sz="1200" dirty="0">
                <a:solidFill>
                  <a:prstClr val="black"/>
                </a:solidFill>
                <a:latin typeface="微软雅黑" panose="020B0503020204020204" pitchFamily="34" charset="-122"/>
                <a:ea typeface="微软雅黑" panose="020B0503020204020204" pitchFamily="34" charset="-122"/>
              </a:rPr>
              <a:t>1/10 Latency,</a:t>
            </a:r>
            <a:r>
              <a:rPr lang="zh-CN" altLang="en-US" sz="1200" dirty="0">
                <a:solidFill>
                  <a:prstClr val="black"/>
                </a:solidFill>
                <a:latin typeface="微软雅黑" panose="020B0503020204020204" pitchFamily="34" charset="-122"/>
                <a:ea typeface="微软雅黑" panose="020B0503020204020204" pitchFamily="34" charset="-122"/>
              </a:rPr>
              <a:t> </a:t>
            </a:r>
            <a:r>
              <a:rPr lang="en-US" altLang="zh-CN" sz="1200" dirty="0">
                <a:solidFill>
                  <a:prstClr val="black"/>
                </a:solidFill>
                <a:latin typeface="微软雅黑" panose="020B0503020204020204" pitchFamily="34" charset="-122"/>
                <a:ea typeface="微软雅黑" panose="020B0503020204020204" pitchFamily="34" charset="-122"/>
              </a:rPr>
              <a:t>100X Throughput</a:t>
            </a: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高压情况下保持高可用性</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解决</a:t>
            </a:r>
            <a:r>
              <a:rPr lang="en-US" altLang="zh-CN" sz="1200" dirty="0">
                <a:solidFill>
                  <a:prstClr val="black"/>
                </a:solidFill>
                <a:latin typeface="微软雅黑" panose="020B0503020204020204" pitchFamily="34" charset="-122"/>
                <a:ea typeface="微软雅黑" panose="020B0503020204020204" pitchFamily="34" charset="-122"/>
              </a:rPr>
              <a:t>Neutron</a:t>
            </a:r>
            <a:r>
              <a:rPr lang="zh-CN" altLang="en-US" sz="1200" dirty="0">
                <a:solidFill>
                  <a:prstClr val="black"/>
                </a:solidFill>
                <a:latin typeface="微软雅黑" panose="020B0503020204020204" pitchFamily="34" charset="-122"/>
                <a:ea typeface="微软雅黑" panose="020B0503020204020204" pitchFamily="34" charset="-122"/>
              </a:rPr>
              <a:t>存在瓶颈点导致高压下的可用性问题</a:t>
            </a:r>
            <a:endParaRPr lang="en-US" altLang="zh-CN" sz="1200" dirty="0">
              <a:solidFill>
                <a:prstClr val="black"/>
              </a:solidFill>
              <a:latin typeface="微软雅黑" panose="020B0503020204020204" pitchFamily="34" charset="-122"/>
              <a:ea typeface="微软雅黑" panose="020B0503020204020204" pitchFamily="34" charset="-122"/>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支持用户虚机快速启动</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网络资源下放速率达到秒级</a:t>
            </a:r>
            <a:endParaRPr lang="en-US" altLang="zh-CN" sz="1200" dirty="0">
              <a:solidFill>
                <a:prstClr val="black"/>
              </a:solidFill>
              <a:latin typeface="微软雅黑" panose="020B0503020204020204" pitchFamily="34" charset="-122"/>
              <a:ea typeface="微软雅黑" panose="020B0503020204020204" pitchFamily="34" charset="-122"/>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支持用户超大</a:t>
            </a:r>
            <a:r>
              <a:rPr lang="en-US" altLang="zh-CN" sz="1200" dirty="0">
                <a:solidFill>
                  <a:prstClr val="black"/>
                </a:solidFill>
                <a:latin typeface="微软雅黑" panose="020B0503020204020204" pitchFamily="34" charset="-122"/>
                <a:ea typeface="微软雅黑" panose="020B0503020204020204" pitchFamily="34" charset="-122"/>
              </a:rPr>
              <a:t>VPC</a:t>
            </a:r>
            <a:r>
              <a:rPr lang="zh-CN" altLang="en-US" sz="1200" dirty="0">
                <a:solidFill>
                  <a:prstClr val="black"/>
                </a:solidFill>
                <a:latin typeface="微软雅黑" panose="020B0503020204020204" pitchFamily="34" charset="-122"/>
                <a:ea typeface="微软雅黑" panose="020B0503020204020204" pitchFamily="34" charset="-122"/>
              </a:rPr>
              <a:t>部署</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目标支持</a:t>
            </a:r>
            <a:r>
              <a:rPr lang="en-US" altLang="zh-CN" sz="1200" dirty="0">
                <a:solidFill>
                  <a:prstClr val="black"/>
                </a:solidFill>
                <a:latin typeface="微软雅黑" panose="020B0503020204020204" pitchFamily="34" charset="-122"/>
                <a:ea typeface="微软雅黑" panose="020B0503020204020204" pitchFamily="34" charset="-122"/>
              </a:rPr>
              <a:t>10</a:t>
            </a:r>
            <a:r>
              <a:rPr lang="zh-CN" altLang="en-US" sz="1200" dirty="0">
                <a:solidFill>
                  <a:prstClr val="black"/>
                </a:solidFill>
                <a:latin typeface="微软雅黑" panose="020B0503020204020204" pitchFamily="34" charset="-122"/>
                <a:ea typeface="微软雅黑" panose="020B0503020204020204" pitchFamily="34" charset="-122"/>
              </a:rPr>
              <a:t>万虚机级别</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现网仅支持</a:t>
            </a:r>
            <a:r>
              <a:rPr lang="en-US" altLang="zh-CN" sz="1200" dirty="0">
                <a:solidFill>
                  <a:prstClr val="black"/>
                </a:solidFill>
                <a:latin typeface="微软雅黑" panose="020B0503020204020204" pitchFamily="34" charset="-122"/>
                <a:ea typeface="微软雅黑" panose="020B0503020204020204" pitchFamily="34" charset="-122"/>
              </a:rPr>
              <a:t>6K</a:t>
            </a:r>
            <a:r>
              <a:rPr lang="zh-CN" altLang="en-US" sz="1200" dirty="0">
                <a:solidFill>
                  <a:prstClr val="black"/>
                </a:solidFill>
                <a:latin typeface="微软雅黑" panose="020B0503020204020204" pitchFamily="34" charset="-122"/>
                <a:ea typeface="微软雅黑" panose="020B0503020204020204" pitchFamily="34" charset="-122"/>
              </a:rPr>
              <a:t>虚机</a:t>
            </a:r>
            <a:r>
              <a:rPr lang="en-US" altLang="zh-CN" sz="1200" dirty="0">
                <a:solidFill>
                  <a:prstClr val="black"/>
                </a:solidFill>
                <a:latin typeface="微软雅黑" panose="020B0503020204020204" pitchFamily="34" charset="-122"/>
                <a:ea typeface="微软雅黑" panose="020B0503020204020204" pitchFamily="34" charset="-122"/>
              </a:rPr>
              <a:t>)</a:t>
            </a: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单一区域的管控面目标支持</a:t>
            </a:r>
            <a:r>
              <a:rPr lang="en-US" altLang="zh-CN" sz="1200" dirty="0">
                <a:solidFill>
                  <a:prstClr val="black"/>
                </a:solidFill>
                <a:latin typeface="微软雅黑" panose="020B0503020204020204" pitchFamily="34" charset="-122"/>
                <a:ea typeface="微软雅黑" panose="020B0503020204020204" pitchFamily="34" charset="-122"/>
              </a:rPr>
              <a:t>30</a:t>
            </a:r>
            <a:r>
              <a:rPr lang="zh-CN" altLang="en-US" sz="1200" dirty="0">
                <a:solidFill>
                  <a:prstClr val="black"/>
                </a:solidFill>
                <a:latin typeface="微软雅黑" panose="020B0503020204020204" pitchFamily="34" charset="-122"/>
                <a:ea typeface="微软雅黑" panose="020B0503020204020204" pitchFamily="34" charset="-122"/>
              </a:rPr>
              <a:t>万台以上物理机（现网目前最大</a:t>
            </a:r>
            <a:r>
              <a:rPr lang="en-US" altLang="zh-CN" sz="1200" dirty="0">
                <a:solidFill>
                  <a:prstClr val="black"/>
                </a:solidFill>
                <a:latin typeface="微软雅黑" panose="020B0503020204020204" pitchFamily="34" charset="-122"/>
                <a:ea typeface="微软雅黑" panose="020B0503020204020204" pitchFamily="34" charset="-122"/>
              </a:rPr>
              <a:t>region 2-3</a:t>
            </a:r>
            <a:r>
              <a:rPr lang="zh-CN" altLang="en-US" sz="1200" dirty="0">
                <a:solidFill>
                  <a:prstClr val="black"/>
                </a:solidFill>
                <a:latin typeface="微软雅黑" panose="020B0503020204020204" pitchFamily="34" charset="-122"/>
                <a:ea typeface="微软雅黑" panose="020B0503020204020204" pitchFamily="34" charset="-122"/>
              </a:rPr>
              <a:t>万台物理机</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单一控制面可支持</a:t>
            </a:r>
            <a:r>
              <a:rPr lang="en-US" altLang="zh-CN" sz="1200" dirty="0">
                <a:solidFill>
                  <a:prstClr val="black"/>
                </a:solidFill>
                <a:latin typeface="微软雅黑" panose="020B0503020204020204" pitchFamily="34" charset="-122"/>
                <a:ea typeface="微软雅黑" panose="020B0503020204020204" pitchFamily="34" charset="-122"/>
              </a:rPr>
              <a:t>1</a:t>
            </a:r>
            <a:r>
              <a:rPr lang="zh-CN" altLang="en-US" sz="1200" dirty="0">
                <a:solidFill>
                  <a:prstClr val="black"/>
                </a:solidFill>
                <a:latin typeface="微软雅黑" panose="020B0503020204020204" pitchFamily="34" charset="-122"/>
                <a:ea typeface="微软雅黑" panose="020B0503020204020204" pitchFamily="34" charset="-122"/>
              </a:rPr>
              <a:t>万物理机）</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285664" indent="-285664" fontAlgn="auto">
              <a:spcBef>
                <a:spcPts val="0"/>
              </a:spcBef>
              <a:spcAft>
                <a:spcPts val="0"/>
              </a:spcAft>
              <a:buFont typeface="Wingdings" panose="05000000000000000000" pitchFamily="2" charset="2"/>
              <a:buChar char="u"/>
            </a:pPr>
            <a:r>
              <a:rPr lang="zh-CN" altLang="en-US" sz="1400" b="1" dirty="0">
                <a:solidFill>
                  <a:prstClr val="black"/>
                </a:solidFill>
                <a:latin typeface="微软雅黑" panose="020B0503020204020204" pitchFamily="34" charset="-122"/>
                <a:ea typeface="微软雅黑" panose="020B0503020204020204" pitchFamily="34" charset="-122"/>
              </a:rPr>
              <a:t>和现网其他模块的管理面解耦</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668137" lvl="1" indent="-285664" fontAlgn="auto">
              <a:spcBef>
                <a:spcPts val="0"/>
              </a:spcBef>
              <a:spcAft>
                <a:spcPts val="0"/>
              </a:spcAft>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各模块管理面独立运行并北向提供内部和外部</a:t>
            </a:r>
            <a:r>
              <a:rPr lang="en-US" altLang="zh-CN" sz="1200" dirty="0">
                <a:solidFill>
                  <a:prstClr val="black"/>
                </a:solidFill>
                <a:latin typeface="微软雅黑" panose="020B0503020204020204" pitchFamily="34" charset="-122"/>
                <a:ea typeface="微软雅黑" panose="020B0503020204020204" pitchFamily="34" charset="-122"/>
              </a:rPr>
              <a:t>API</a:t>
            </a:r>
          </a:p>
          <a:p>
            <a:pPr marL="668137" lvl="1" indent="-285664">
              <a:buFont typeface="Arial" panose="020B0604020202020204" pitchFamily="34" charset="0"/>
              <a:buChar char="•"/>
            </a:pPr>
            <a:r>
              <a:rPr lang="zh-CN" altLang="en-US" sz="1200" dirty="0">
                <a:solidFill>
                  <a:prstClr val="black"/>
                </a:solidFill>
                <a:latin typeface="微软雅黑" panose="020B0503020204020204" pitchFamily="34" charset="-122"/>
                <a:ea typeface="微软雅黑" panose="020B0503020204020204" pitchFamily="34" charset="-122"/>
              </a:rPr>
              <a:t>模块间采用</a:t>
            </a:r>
            <a:r>
              <a:rPr lang="en-US" altLang="zh-CN" sz="1200" dirty="0">
                <a:solidFill>
                  <a:prstClr val="black"/>
                </a:solidFill>
                <a:latin typeface="微软雅黑" panose="020B0503020204020204" pitchFamily="34" charset="-122"/>
                <a:ea typeface="微软雅黑" panose="020B0503020204020204" pitchFamily="34" charset="-122"/>
              </a:rPr>
              <a:t>API</a:t>
            </a:r>
            <a:r>
              <a:rPr lang="zh-CN" altLang="en-US" sz="1200" dirty="0">
                <a:solidFill>
                  <a:prstClr val="black"/>
                </a:solidFill>
                <a:latin typeface="微软雅黑" panose="020B0503020204020204" pitchFamily="34" charset="-122"/>
                <a:ea typeface="微软雅黑" panose="020B0503020204020204" pitchFamily="34" charset="-122"/>
              </a:rPr>
              <a:t>调用</a:t>
            </a:r>
          </a:p>
        </p:txBody>
      </p:sp>
      <p:sp>
        <p:nvSpPr>
          <p:cNvPr id="169" name="矩形 168"/>
          <p:cNvSpPr/>
          <p:nvPr/>
        </p:nvSpPr>
        <p:spPr>
          <a:xfrm>
            <a:off x="5035388" y="3826424"/>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err="1">
                <a:solidFill>
                  <a:srgbClr val="000000"/>
                </a:solidFill>
                <a:latin typeface="微软雅黑" panose="020B0503020204020204" pitchFamily="34" charset="-122"/>
                <a:ea typeface="微软雅黑" panose="020B0503020204020204" pitchFamily="34" charset="-122"/>
              </a:rPr>
              <a:t>kafka</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170" name="矩形 169"/>
          <p:cNvSpPr/>
          <p:nvPr/>
        </p:nvSpPr>
        <p:spPr>
          <a:xfrm>
            <a:off x="3106193" y="4724215"/>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a:solidFill>
                  <a:srgbClr val="000000"/>
                </a:solidFill>
                <a:latin typeface="微软雅黑" panose="020B0503020204020204" pitchFamily="34" charset="-122"/>
                <a:ea typeface="微软雅黑" panose="020B0503020204020204" pitchFamily="34" charset="-122"/>
              </a:rPr>
              <a:t>Pulsar</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173" name="矩形 172"/>
          <p:cNvSpPr/>
          <p:nvPr/>
        </p:nvSpPr>
        <p:spPr>
          <a:xfrm>
            <a:off x="6001056" y="4739794"/>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a:solidFill>
                  <a:srgbClr val="000000"/>
                </a:solidFill>
                <a:latin typeface="微软雅黑" panose="020B0503020204020204" pitchFamily="34" charset="-122"/>
                <a:ea typeface="微软雅黑" panose="020B0503020204020204" pitchFamily="34" charset="-122"/>
              </a:rPr>
              <a:t>Kafka</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174" name="矩形 173"/>
          <p:cNvSpPr/>
          <p:nvPr/>
        </p:nvSpPr>
        <p:spPr>
          <a:xfrm>
            <a:off x="4192202" y="3329083"/>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err="1">
                <a:solidFill>
                  <a:srgbClr val="000000"/>
                </a:solidFill>
                <a:latin typeface="微软雅黑" panose="020B0503020204020204" pitchFamily="34" charset="-122"/>
                <a:ea typeface="微软雅黑" panose="020B0503020204020204" pitchFamily="34" charset="-122"/>
              </a:rPr>
              <a:t>GuassDB</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176" name="矩形 175"/>
          <p:cNvSpPr/>
          <p:nvPr/>
        </p:nvSpPr>
        <p:spPr>
          <a:xfrm>
            <a:off x="4839049" y="4885040"/>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err="1">
                <a:solidFill>
                  <a:srgbClr val="000000"/>
                </a:solidFill>
                <a:latin typeface="微软雅黑" panose="020B0503020204020204" pitchFamily="34" charset="-122"/>
                <a:ea typeface="微软雅黑" panose="020B0503020204020204" pitchFamily="34" charset="-122"/>
              </a:rPr>
              <a:t>Redis</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1D675B5E-2180-4812-B561-A8085FF5277A}"/>
              </a:ext>
            </a:extLst>
          </p:cNvPr>
          <p:cNvSpPr/>
          <p:nvPr/>
        </p:nvSpPr>
        <p:spPr>
          <a:xfrm>
            <a:off x="1939200" y="2886898"/>
            <a:ext cx="1813047" cy="3399153"/>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31">
            <a:extLst>
              <a:ext uri="{FF2B5EF4-FFF2-40B4-BE49-F238E27FC236}">
                <a16:creationId xmlns:a16="http://schemas.microsoft.com/office/drawing/2014/main" id="{29254A2B-5434-411C-9EB6-6EEC42C04867}"/>
              </a:ext>
            </a:extLst>
          </p:cNvPr>
          <p:cNvSpPr>
            <a:spLocks noEditPoints="1"/>
          </p:cNvSpPr>
          <p:nvPr/>
        </p:nvSpPr>
        <p:spPr bwMode="auto">
          <a:xfrm>
            <a:off x="2766120" y="3325000"/>
            <a:ext cx="217199" cy="161168"/>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0070C0"/>
          </a:solidFill>
          <a:ln>
            <a:noFill/>
          </a:ln>
        </p:spPr>
        <p:txBody>
          <a:bodyPr vert="horz" wrap="square" lIns="91416" tIns="45708" rIns="91416" bIns="45708" numCol="1" anchor="t" anchorCtr="0" compatLnSpc="1">
            <a:prstTxWarp prst="textNoShape">
              <a:avLst/>
            </a:prstTxWarp>
          </a:bodyPr>
          <a:lstStyle/>
          <a:p>
            <a:endParaRPr lang="zh-CN" altLang="en-US" sz="1200">
              <a:solidFill>
                <a:srgbClr val="C00000"/>
              </a:solidFill>
              <a:latin typeface="FrutigerNext LT Regular" pitchFamily="34" charset="0"/>
              <a:ea typeface="MS PGothic" pitchFamily="34" charset="-128"/>
            </a:endParaRPr>
          </a:p>
        </p:txBody>
      </p:sp>
      <p:sp>
        <p:nvSpPr>
          <p:cNvPr id="10" name="Freeform 131">
            <a:extLst>
              <a:ext uri="{FF2B5EF4-FFF2-40B4-BE49-F238E27FC236}">
                <a16:creationId xmlns:a16="http://schemas.microsoft.com/office/drawing/2014/main" id="{B58B4641-994B-4B15-967E-F2BF0480662B}"/>
              </a:ext>
            </a:extLst>
          </p:cNvPr>
          <p:cNvSpPr>
            <a:spLocks noEditPoints="1"/>
          </p:cNvSpPr>
          <p:nvPr/>
        </p:nvSpPr>
        <p:spPr bwMode="auto">
          <a:xfrm>
            <a:off x="3022603" y="3325000"/>
            <a:ext cx="217199" cy="161168"/>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0070C0"/>
          </a:solidFill>
          <a:ln>
            <a:noFill/>
          </a:ln>
        </p:spPr>
        <p:txBody>
          <a:bodyPr vert="horz" wrap="square" lIns="91416" tIns="45708" rIns="91416" bIns="45708" numCol="1" anchor="t" anchorCtr="0" compatLnSpc="1">
            <a:prstTxWarp prst="textNoShape">
              <a:avLst/>
            </a:prstTxWarp>
          </a:bodyPr>
          <a:lstStyle/>
          <a:p>
            <a:endParaRPr lang="zh-CN" altLang="en-US" sz="1200">
              <a:solidFill>
                <a:srgbClr val="C00000"/>
              </a:solidFill>
              <a:latin typeface="FrutigerNext LT Regular" pitchFamily="34" charset="0"/>
              <a:ea typeface="MS PGothic" pitchFamily="34" charset="-128"/>
            </a:endParaRPr>
          </a:p>
        </p:txBody>
      </p:sp>
      <p:sp>
        <p:nvSpPr>
          <p:cNvPr id="12" name="Freeform 131">
            <a:extLst>
              <a:ext uri="{FF2B5EF4-FFF2-40B4-BE49-F238E27FC236}">
                <a16:creationId xmlns:a16="http://schemas.microsoft.com/office/drawing/2014/main" id="{347B0C01-00AA-42AF-827F-CD3D0CD0B702}"/>
              </a:ext>
            </a:extLst>
          </p:cNvPr>
          <p:cNvSpPr>
            <a:spLocks noEditPoints="1"/>
          </p:cNvSpPr>
          <p:nvPr/>
        </p:nvSpPr>
        <p:spPr bwMode="auto">
          <a:xfrm>
            <a:off x="3277524" y="3320380"/>
            <a:ext cx="217199" cy="161168"/>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0070C0"/>
          </a:solidFill>
          <a:ln>
            <a:noFill/>
          </a:ln>
        </p:spPr>
        <p:txBody>
          <a:bodyPr vert="horz" wrap="square" lIns="91416" tIns="45708" rIns="91416" bIns="45708" numCol="1" anchor="t" anchorCtr="0" compatLnSpc="1">
            <a:prstTxWarp prst="textNoShape">
              <a:avLst/>
            </a:prstTxWarp>
          </a:bodyPr>
          <a:lstStyle/>
          <a:p>
            <a:endParaRPr lang="zh-CN" altLang="en-US" sz="1200">
              <a:solidFill>
                <a:srgbClr val="C00000"/>
              </a:solidFill>
              <a:latin typeface="FrutigerNext LT Regular" pitchFamily="34" charset="0"/>
              <a:ea typeface="MS PGothic" pitchFamily="34" charset="-128"/>
            </a:endParaRPr>
          </a:p>
        </p:txBody>
      </p:sp>
      <p:sp>
        <p:nvSpPr>
          <p:cNvPr id="21" name="上下箭头 149">
            <a:extLst>
              <a:ext uri="{FF2B5EF4-FFF2-40B4-BE49-F238E27FC236}">
                <a16:creationId xmlns:a16="http://schemas.microsoft.com/office/drawing/2014/main" id="{0A2A031B-7F47-41F7-9931-835F681AD817}"/>
              </a:ext>
            </a:extLst>
          </p:cNvPr>
          <p:cNvSpPr/>
          <p:nvPr/>
        </p:nvSpPr>
        <p:spPr bwMode="auto">
          <a:xfrm>
            <a:off x="2614886" y="4663579"/>
            <a:ext cx="87968" cy="505379"/>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22" name="上下箭头 149">
            <a:extLst>
              <a:ext uri="{FF2B5EF4-FFF2-40B4-BE49-F238E27FC236}">
                <a16:creationId xmlns:a16="http://schemas.microsoft.com/office/drawing/2014/main" id="{12988E48-F5EF-47F4-945C-F07FFD27F131}"/>
              </a:ext>
            </a:extLst>
          </p:cNvPr>
          <p:cNvSpPr/>
          <p:nvPr/>
        </p:nvSpPr>
        <p:spPr bwMode="auto">
          <a:xfrm>
            <a:off x="3530265" y="4658015"/>
            <a:ext cx="87968" cy="505379"/>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23" name="矩形 169">
            <a:extLst>
              <a:ext uri="{FF2B5EF4-FFF2-40B4-BE49-F238E27FC236}">
                <a16:creationId xmlns:a16="http://schemas.microsoft.com/office/drawing/2014/main" id="{B5A2573C-F47F-46E4-9E5F-BE5F55842A59}"/>
              </a:ext>
            </a:extLst>
          </p:cNvPr>
          <p:cNvSpPr/>
          <p:nvPr/>
        </p:nvSpPr>
        <p:spPr>
          <a:xfrm>
            <a:off x="2155870" y="4727222"/>
            <a:ext cx="392679" cy="307697"/>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err="1">
                <a:solidFill>
                  <a:srgbClr val="000000"/>
                </a:solidFill>
                <a:latin typeface="微软雅黑" panose="020B0503020204020204" pitchFamily="34" charset="-122"/>
                <a:ea typeface="微软雅黑" panose="020B0503020204020204" pitchFamily="34" charset="-122"/>
              </a:rPr>
              <a:t>gRPC</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
        <p:nvSpPr>
          <p:cNvPr id="24" name="TextBox 23">
            <a:extLst>
              <a:ext uri="{FF2B5EF4-FFF2-40B4-BE49-F238E27FC236}">
                <a16:creationId xmlns:a16="http://schemas.microsoft.com/office/drawing/2014/main" id="{922A105C-6EF0-4689-9868-8DE9C4B2E840}"/>
              </a:ext>
            </a:extLst>
          </p:cNvPr>
          <p:cNvSpPr txBox="1"/>
          <p:nvPr/>
        </p:nvSpPr>
        <p:spPr>
          <a:xfrm>
            <a:off x="2446998" y="5952177"/>
            <a:ext cx="786884" cy="369332"/>
          </a:xfrm>
          <a:prstGeom prst="rect">
            <a:avLst/>
          </a:prstGeom>
          <a:noFill/>
        </p:spPr>
        <p:txBody>
          <a:bodyPr wrap="square" rtlCol="0">
            <a:spAutoFit/>
          </a:bodyPr>
          <a:lstStyle/>
          <a:p>
            <a:r>
              <a:rPr lang="en-US" b="1" dirty="0" err="1"/>
              <a:t>Alcor</a:t>
            </a:r>
            <a:endParaRPr lang="en-US" b="1" dirty="0"/>
          </a:p>
        </p:txBody>
      </p:sp>
      <p:sp>
        <p:nvSpPr>
          <p:cNvPr id="26" name="上下箭头 149">
            <a:extLst>
              <a:ext uri="{FF2B5EF4-FFF2-40B4-BE49-F238E27FC236}">
                <a16:creationId xmlns:a16="http://schemas.microsoft.com/office/drawing/2014/main" id="{27E8E53E-C05B-4F72-A728-AEF4F722F044}"/>
              </a:ext>
            </a:extLst>
          </p:cNvPr>
          <p:cNvSpPr/>
          <p:nvPr/>
        </p:nvSpPr>
        <p:spPr bwMode="auto">
          <a:xfrm>
            <a:off x="2927849" y="3625002"/>
            <a:ext cx="147456" cy="654678"/>
          </a:xfrm>
          <a:prstGeom prst="upDownArrow">
            <a:avLst/>
          </a:prstGeom>
          <a:solidFill>
            <a:schemeClr val="tx2">
              <a:lumMod val="40000"/>
              <a:lumOff val="60000"/>
            </a:schemeClr>
          </a:solidFill>
          <a:ln>
            <a:solidFill>
              <a:schemeClr val="tx1"/>
            </a:solidFill>
          </a:ln>
          <a:effec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27" name="Freeform 131">
            <a:extLst>
              <a:ext uri="{FF2B5EF4-FFF2-40B4-BE49-F238E27FC236}">
                <a16:creationId xmlns:a16="http://schemas.microsoft.com/office/drawing/2014/main" id="{E20DDBE9-D569-4A8B-8E7C-8CE858E3B6E5}"/>
              </a:ext>
            </a:extLst>
          </p:cNvPr>
          <p:cNvSpPr>
            <a:spLocks noEditPoints="1"/>
          </p:cNvSpPr>
          <p:nvPr/>
        </p:nvSpPr>
        <p:spPr bwMode="auto">
          <a:xfrm>
            <a:off x="2024569" y="4449907"/>
            <a:ext cx="217199" cy="161168"/>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0070C0"/>
          </a:solidFill>
          <a:ln>
            <a:noFill/>
          </a:ln>
        </p:spPr>
        <p:txBody>
          <a:bodyPr vert="horz" wrap="square" lIns="91416" tIns="45708" rIns="91416" bIns="45708" numCol="1" anchor="t" anchorCtr="0" compatLnSpc="1">
            <a:prstTxWarp prst="textNoShape">
              <a:avLst/>
            </a:prstTxWarp>
          </a:bodyPr>
          <a:lstStyle/>
          <a:p>
            <a:endParaRPr lang="zh-CN" altLang="en-US" sz="1200">
              <a:solidFill>
                <a:srgbClr val="C00000"/>
              </a:solidFill>
              <a:latin typeface="FrutigerNext LT Regular" pitchFamily="34" charset="0"/>
              <a:ea typeface="MS PGothic" pitchFamily="34" charset="-128"/>
            </a:endParaRPr>
          </a:p>
        </p:txBody>
      </p:sp>
      <p:sp>
        <p:nvSpPr>
          <p:cNvPr id="8" name="矩形 169">
            <a:extLst>
              <a:ext uri="{FF2B5EF4-FFF2-40B4-BE49-F238E27FC236}">
                <a16:creationId xmlns:a16="http://schemas.microsoft.com/office/drawing/2014/main" id="{3F558944-B597-4627-955F-3AE72CA3D9C4}"/>
              </a:ext>
            </a:extLst>
          </p:cNvPr>
          <p:cNvSpPr/>
          <p:nvPr/>
        </p:nvSpPr>
        <p:spPr>
          <a:xfrm>
            <a:off x="2581461" y="3844530"/>
            <a:ext cx="292396" cy="237774"/>
          </a:xfrm>
          <a:prstGeom prst="rect">
            <a:avLst/>
          </a:prstGeom>
          <a:noFill/>
          <a:ln w="19050" cap="flat" cmpd="sng" algn="ctr">
            <a:noFill/>
            <a:prstDash val="solid"/>
            <a:round/>
            <a:headEnd type="none" w="med" len="med"/>
            <a:tailEnd type="none" w="med" len="med"/>
          </a:ln>
          <a:effectLst/>
        </p:spPr>
        <p:txBody>
          <a:bodyPr vert="horz" wrap="none" lIns="91403" tIns="45702" rIns="91403" bIns="45702" numCol="1" rtlCol="0" anchor="ctr" anchorCtr="0" compatLnSpc="1">
            <a:prstTxWarp prst="textNoShape">
              <a:avLst/>
            </a:prstTxWarp>
          </a:bodyPr>
          <a:lstStyle/>
          <a:p>
            <a:pPr algn="ctr" defTabSz="913350" fontAlgn="auto">
              <a:spcBef>
                <a:spcPts val="0"/>
              </a:spcBef>
              <a:spcAft>
                <a:spcPts val="0"/>
              </a:spcAft>
              <a:buClr>
                <a:srgbClr val="CC9900"/>
              </a:buClr>
            </a:pPr>
            <a:r>
              <a:rPr lang="en-US" altLang="zh-CN" sz="1100" b="1" i="1" kern="0" dirty="0" err="1">
                <a:solidFill>
                  <a:srgbClr val="000000"/>
                </a:solidFill>
                <a:latin typeface="微软雅黑" panose="020B0503020204020204" pitchFamily="34" charset="-122"/>
                <a:ea typeface="微软雅黑" panose="020B0503020204020204" pitchFamily="34" charset="-122"/>
              </a:rPr>
              <a:t>gRPC</a:t>
            </a:r>
            <a:endParaRPr lang="zh-CN" altLang="en-US" sz="1100" b="1" i="1"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974829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9A12A9-2853-4746-BE1A-6A4278DB2B21}"/>
              </a:ext>
            </a:extLst>
          </p:cNvPr>
          <p:cNvSpPr>
            <a:spLocks noGrp="1"/>
          </p:cNvSpPr>
          <p:nvPr>
            <p:ph type="title"/>
          </p:nvPr>
        </p:nvSpPr>
        <p:spPr>
          <a:xfrm>
            <a:off x="450761" y="365126"/>
            <a:ext cx="10903039" cy="665512"/>
          </a:xfrm>
        </p:spPr>
        <p:txBody>
          <a:bodyPr>
            <a:normAutofit/>
          </a:bodyPr>
          <a:lstStyle/>
          <a:p>
            <a:r>
              <a:rPr lang="en-US" altLang="zh-CN" sz="3000" dirty="0" err="1">
                <a:solidFill>
                  <a:srgbClr val="960000"/>
                </a:solidFill>
              </a:rPr>
              <a:t>Alcor</a:t>
            </a:r>
            <a:r>
              <a:rPr lang="zh-CN" altLang="en-US" sz="3000" dirty="0">
                <a:solidFill>
                  <a:srgbClr val="960000"/>
                </a:solidFill>
              </a:rPr>
              <a:t>项目总体进展和诉求</a:t>
            </a:r>
            <a:endParaRPr lang="en-US" sz="3000" dirty="0">
              <a:solidFill>
                <a:srgbClr val="960000"/>
              </a:solidFill>
            </a:endParaRPr>
          </a:p>
        </p:txBody>
      </p:sp>
      <p:sp>
        <p:nvSpPr>
          <p:cNvPr id="13" name="Content Placeholder 2">
            <a:extLst>
              <a:ext uri="{FF2B5EF4-FFF2-40B4-BE49-F238E27FC236}">
                <a16:creationId xmlns:a16="http://schemas.microsoft.com/office/drawing/2014/main" id="{D2858365-C7CC-4C0D-81F5-202B01CCFFFD}"/>
              </a:ext>
            </a:extLst>
          </p:cNvPr>
          <p:cNvSpPr>
            <a:spLocks noGrp="1"/>
          </p:cNvSpPr>
          <p:nvPr>
            <p:ph idx="1"/>
          </p:nvPr>
        </p:nvSpPr>
        <p:spPr>
          <a:xfrm>
            <a:off x="450761" y="1263871"/>
            <a:ext cx="11164910" cy="4685251"/>
          </a:xfrm>
        </p:spPr>
        <p:txBody>
          <a:bodyPr>
            <a:normAutofit/>
          </a:bodyPr>
          <a:lstStyle/>
          <a:p>
            <a:r>
              <a:rPr lang="zh-CN" altLang="en-US" sz="1800" dirty="0">
                <a:solidFill>
                  <a:schemeClr val="tx2"/>
                </a:solidFill>
                <a:latin typeface="+mj-ea"/>
                <a:ea typeface="+mj-ea"/>
              </a:rPr>
              <a:t>目前</a:t>
            </a:r>
            <a:r>
              <a:rPr lang="en-US" altLang="zh-CN" sz="1800" dirty="0" err="1">
                <a:solidFill>
                  <a:schemeClr val="tx2"/>
                </a:solidFill>
                <a:latin typeface="+mj-ea"/>
                <a:ea typeface="+mj-ea"/>
              </a:rPr>
              <a:t>Alcor</a:t>
            </a:r>
            <a:r>
              <a:rPr lang="zh-CN" altLang="en-US" sz="1800" dirty="0">
                <a:solidFill>
                  <a:schemeClr val="tx2"/>
                </a:solidFill>
                <a:latin typeface="+mj-ea"/>
                <a:ea typeface="+mj-ea"/>
              </a:rPr>
              <a:t>经过一年的设计开发，已经完成核心特性和场景的端对端验证，基本完成架构的性能验证</a:t>
            </a:r>
            <a:r>
              <a:rPr lang="en-US" altLang="zh-CN" sz="1800" dirty="0">
                <a:solidFill>
                  <a:schemeClr val="tx2"/>
                </a:solidFill>
                <a:latin typeface="+mj-ea"/>
                <a:ea typeface="+mj-ea"/>
              </a:rPr>
              <a:t>(</a:t>
            </a:r>
            <a:r>
              <a:rPr lang="zh-CN" altLang="en-US" sz="1800" dirty="0">
                <a:solidFill>
                  <a:schemeClr val="tx2"/>
                </a:solidFill>
                <a:latin typeface="+mj-ea"/>
                <a:ea typeface="+mj-ea"/>
              </a:rPr>
              <a:t>包括</a:t>
            </a:r>
            <a:r>
              <a:rPr lang="en-US" altLang="zh-CN" sz="1800" dirty="0">
                <a:solidFill>
                  <a:schemeClr val="tx2"/>
                </a:solidFill>
                <a:latin typeface="+mj-ea"/>
                <a:ea typeface="+mj-ea"/>
              </a:rPr>
              <a:t>latency</a:t>
            </a:r>
            <a:r>
              <a:rPr lang="zh-CN" altLang="en-US" sz="1800" dirty="0">
                <a:solidFill>
                  <a:schemeClr val="tx2"/>
                </a:solidFill>
                <a:latin typeface="+mj-ea"/>
                <a:ea typeface="+mj-ea"/>
              </a:rPr>
              <a:t>，</a:t>
            </a:r>
            <a:r>
              <a:rPr lang="en-US" altLang="zh-CN" sz="1800" dirty="0">
                <a:solidFill>
                  <a:schemeClr val="tx2"/>
                </a:solidFill>
                <a:latin typeface="+mj-ea"/>
                <a:ea typeface="+mj-ea"/>
              </a:rPr>
              <a:t>throughput</a:t>
            </a:r>
            <a:r>
              <a:rPr lang="zh-CN" altLang="en-US" sz="1800" dirty="0">
                <a:solidFill>
                  <a:schemeClr val="tx2"/>
                </a:solidFill>
                <a:latin typeface="+mj-ea"/>
                <a:ea typeface="+mj-ea"/>
              </a:rPr>
              <a:t>和</a:t>
            </a:r>
            <a:r>
              <a:rPr lang="en-US" altLang="zh-CN" sz="1800" dirty="0">
                <a:solidFill>
                  <a:schemeClr val="tx2"/>
                </a:solidFill>
                <a:latin typeface="+mj-ea"/>
                <a:ea typeface="+mj-ea"/>
              </a:rPr>
              <a:t>concurrency)</a:t>
            </a:r>
            <a:r>
              <a:rPr lang="zh-CN" altLang="en-US" sz="1800" dirty="0">
                <a:solidFill>
                  <a:schemeClr val="tx2"/>
                </a:solidFill>
                <a:latin typeface="+mj-ea"/>
                <a:ea typeface="+mj-ea"/>
              </a:rPr>
              <a:t>和初步的大规模场景模拟验证</a:t>
            </a:r>
            <a:endParaRPr lang="en-US" altLang="zh-CN" sz="1800" dirty="0">
              <a:solidFill>
                <a:schemeClr val="tx2"/>
              </a:solidFill>
              <a:latin typeface="+mj-ea"/>
              <a:ea typeface="+mj-ea"/>
            </a:endParaRPr>
          </a:p>
          <a:p>
            <a:pPr lvl="1"/>
            <a:r>
              <a:rPr lang="zh-CN" altLang="en-US" sz="1400" dirty="0">
                <a:solidFill>
                  <a:schemeClr val="tx2"/>
                </a:solidFill>
                <a:latin typeface="+mj-ea"/>
                <a:ea typeface="+mj-ea"/>
              </a:rPr>
              <a:t>已验证场景包括</a:t>
            </a:r>
            <a:r>
              <a:rPr lang="en-US" altLang="zh-CN" sz="1400" dirty="0">
                <a:solidFill>
                  <a:schemeClr val="tx2"/>
                </a:solidFill>
                <a:latin typeface="+mj-ea"/>
                <a:ea typeface="+mj-ea"/>
              </a:rPr>
              <a:t>VM</a:t>
            </a:r>
            <a:r>
              <a:rPr lang="zh-CN" altLang="en-US" sz="1400" dirty="0">
                <a:solidFill>
                  <a:schemeClr val="tx2"/>
                </a:solidFill>
                <a:latin typeface="+mj-ea"/>
                <a:ea typeface="+mj-ea"/>
              </a:rPr>
              <a:t>部署，</a:t>
            </a:r>
            <a:r>
              <a:rPr lang="en-US" altLang="zh-CN" sz="1400" dirty="0">
                <a:solidFill>
                  <a:schemeClr val="tx2"/>
                </a:solidFill>
                <a:latin typeface="+mj-ea"/>
                <a:ea typeface="+mj-ea"/>
              </a:rPr>
              <a:t>Router</a:t>
            </a:r>
            <a:r>
              <a:rPr lang="zh-CN" altLang="en-US" sz="1400" dirty="0">
                <a:solidFill>
                  <a:schemeClr val="tx2"/>
                </a:solidFill>
                <a:latin typeface="+mj-ea"/>
                <a:ea typeface="+mj-ea"/>
              </a:rPr>
              <a:t>创建，</a:t>
            </a:r>
            <a:r>
              <a:rPr lang="en-US" altLang="zh-CN" sz="1400" dirty="0">
                <a:solidFill>
                  <a:schemeClr val="tx2"/>
                </a:solidFill>
                <a:latin typeface="+mj-ea"/>
                <a:ea typeface="+mj-ea"/>
              </a:rPr>
              <a:t>L2</a:t>
            </a:r>
            <a:r>
              <a:rPr lang="zh-CN" altLang="en-US" sz="1400" dirty="0">
                <a:solidFill>
                  <a:schemeClr val="tx2"/>
                </a:solidFill>
                <a:latin typeface="+mj-ea"/>
                <a:ea typeface="+mj-ea"/>
              </a:rPr>
              <a:t>子网通讯，</a:t>
            </a:r>
            <a:r>
              <a:rPr lang="en-US" altLang="zh-CN" sz="1400" dirty="0">
                <a:solidFill>
                  <a:schemeClr val="tx2"/>
                </a:solidFill>
                <a:latin typeface="+mj-ea"/>
                <a:ea typeface="+mj-ea"/>
              </a:rPr>
              <a:t>L3</a:t>
            </a:r>
            <a:r>
              <a:rPr lang="zh-CN" altLang="en-US" sz="1400" dirty="0">
                <a:solidFill>
                  <a:schemeClr val="tx2"/>
                </a:solidFill>
                <a:latin typeface="+mj-ea"/>
                <a:ea typeface="+mj-ea"/>
              </a:rPr>
              <a:t>跨子网通讯，</a:t>
            </a:r>
            <a:r>
              <a:rPr lang="en-US" altLang="zh-CN" sz="1400" dirty="0">
                <a:solidFill>
                  <a:schemeClr val="tx2"/>
                </a:solidFill>
                <a:latin typeface="+mj-ea"/>
                <a:ea typeface="+mj-ea"/>
              </a:rPr>
              <a:t>VM</a:t>
            </a:r>
            <a:r>
              <a:rPr lang="zh-CN" altLang="en-US" sz="1400" dirty="0">
                <a:solidFill>
                  <a:schemeClr val="tx2"/>
                </a:solidFill>
                <a:latin typeface="+mj-ea"/>
                <a:ea typeface="+mj-ea"/>
              </a:rPr>
              <a:t>自动通过</a:t>
            </a:r>
            <a:r>
              <a:rPr lang="en-US" altLang="zh-CN" sz="1400" dirty="0">
                <a:solidFill>
                  <a:schemeClr val="tx2"/>
                </a:solidFill>
                <a:latin typeface="+mj-ea"/>
                <a:ea typeface="+mj-ea"/>
              </a:rPr>
              <a:t>DHCP</a:t>
            </a:r>
            <a:r>
              <a:rPr lang="zh-CN" altLang="en-US" sz="1400" dirty="0">
                <a:solidFill>
                  <a:schemeClr val="tx2"/>
                </a:solidFill>
                <a:latin typeface="+mj-ea"/>
                <a:ea typeface="+mj-ea"/>
              </a:rPr>
              <a:t>获取私有</a:t>
            </a:r>
            <a:r>
              <a:rPr lang="en-US" altLang="zh-CN" sz="1400" dirty="0">
                <a:solidFill>
                  <a:schemeClr val="tx2"/>
                </a:solidFill>
                <a:latin typeface="+mj-ea"/>
                <a:ea typeface="+mj-ea"/>
              </a:rPr>
              <a:t>IP</a:t>
            </a:r>
            <a:r>
              <a:rPr lang="zh-CN" altLang="en-US" sz="1400" dirty="0">
                <a:solidFill>
                  <a:schemeClr val="tx2"/>
                </a:solidFill>
                <a:latin typeface="+mj-ea"/>
                <a:ea typeface="+mj-ea"/>
              </a:rPr>
              <a:t>等。</a:t>
            </a:r>
            <a:endParaRPr lang="en-US" altLang="zh-CN" sz="1400" dirty="0">
              <a:solidFill>
                <a:schemeClr val="tx2"/>
              </a:solidFill>
              <a:latin typeface="+mj-ea"/>
              <a:ea typeface="+mj-ea"/>
            </a:endParaRPr>
          </a:p>
          <a:p>
            <a:pPr lvl="1"/>
            <a:r>
              <a:rPr lang="en-US" altLang="zh-CN" sz="1400" dirty="0">
                <a:solidFill>
                  <a:schemeClr val="tx2"/>
                </a:solidFill>
                <a:latin typeface="+mj-ea"/>
                <a:ea typeface="+mj-ea"/>
              </a:rPr>
              <a:t>Latency</a:t>
            </a:r>
            <a:r>
              <a:rPr lang="zh-CN" altLang="en-US" sz="1400" dirty="0">
                <a:solidFill>
                  <a:schemeClr val="tx2"/>
                </a:solidFill>
                <a:latin typeface="+mj-ea"/>
                <a:ea typeface="+mj-ea"/>
              </a:rPr>
              <a:t>比起原生</a:t>
            </a:r>
            <a:r>
              <a:rPr lang="en-US" altLang="zh-CN" sz="1400" dirty="0">
                <a:solidFill>
                  <a:schemeClr val="tx2"/>
                </a:solidFill>
                <a:latin typeface="+mj-ea"/>
                <a:ea typeface="+mj-ea"/>
              </a:rPr>
              <a:t>Neutron</a:t>
            </a:r>
            <a:r>
              <a:rPr lang="zh-CN" altLang="en-US" sz="1400" dirty="0">
                <a:solidFill>
                  <a:schemeClr val="tx2"/>
                </a:solidFill>
                <a:latin typeface="+mj-ea"/>
                <a:ea typeface="+mj-ea"/>
              </a:rPr>
              <a:t>有大幅改进，</a:t>
            </a:r>
            <a:r>
              <a:rPr lang="en-US" altLang="zh-CN" sz="1400" dirty="0">
                <a:solidFill>
                  <a:schemeClr val="tx2"/>
                </a:solidFill>
                <a:latin typeface="+mj-ea"/>
                <a:ea typeface="+mj-ea"/>
              </a:rPr>
              <a:t>API</a:t>
            </a:r>
            <a:r>
              <a:rPr lang="zh-CN" altLang="en-US" sz="1400" dirty="0">
                <a:solidFill>
                  <a:schemeClr val="tx2"/>
                </a:solidFill>
                <a:latin typeface="+mj-ea"/>
                <a:ea typeface="+mj-ea"/>
              </a:rPr>
              <a:t>时延是</a:t>
            </a:r>
            <a:r>
              <a:rPr lang="en-US" altLang="zh-CN" sz="1400" dirty="0">
                <a:solidFill>
                  <a:schemeClr val="tx2"/>
                </a:solidFill>
                <a:latin typeface="+mj-ea"/>
                <a:ea typeface="+mj-ea"/>
              </a:rPr>
              <a:t>Neutron</a:t>
            </a:r>
            <a:r>
              <a:rPr lang="zh-CN" altLang="en-US" sz="1400" dirty="0">
                <a:solidFill>
                  <a:schemeClr val="tx2"/>
                </a:solidFill>
                <a:latin typeface="+mj-ea"/>
                <a:ea typeface="+mj-ea"/>
              </a:rPr>
              <a:t>的</a:t>
            </a:r>
            <a:r>
              <a:rPr lang="en-US" altLang="zh-CN" sz="1400" dirty="0">
                <a:solidFill>
                  <a:schemeClr val="tx2"/>
                </a:solidFill>
                <a:latin typeface="+mj-ea"/>
                <a:ea typeface="+mj-ea"/>
              </a:rPr>
              <a:t>1/10, VM</a:t>
            </a:r>
            <a:r>
              <a:rPr lang="zh-CN" altLang="en-US" sz="1400" dirty="0">
                <a:solidFill>
                  <a:schemeClr val="tx2"/>
                </a:solidFill>
                <a:latin typeface="+mj-ea"/>
                <a:ea typeface="+mj-ea"/>
              </a:rPr>
              <a:t>端对端部署时延是</a:t>
            </a:r>
            <a:r>
              <a:rPr lang="en-US" altLang="zh-CN" sz="1400" dirty="0">
                <a:solidFill>
                  <a:schemeClr val="tx2"/>
                </a:solidFill>
                <a:latin typeface="+mj-ea"/>
                <a:ea typeface="+mj-ea"/>
              </a:rPr>
              <a:t>Neutron</a:t>
            </a:r>
            <a:r>
              <a:rPr lang="zh-CN" altLang="en-US" sz="1400" dirty="0">
                <a:solidFill>
                  <a:schemeClr val="tx2"/>
                </a:solidFill>
                <a:latin typeface="+mj-ea"/>
                <a:ea typeface="+mj-ea"/>
              </a:rPr>
              <a:t>的</a:t>
            </a:r>
            <a:r>
              <a:rPr lang="en-US" altLang="zh-CN" sz="1400" dirty="0">
                <a:solidFill>
                  <a:schemeClr val="tx2"/>
                </a:solidFill>
                <a:latin typeface="+mj-ea"/>
                <a:ea typeface="+mj-ea"/>
              </a:rPr>
              <a:t>1/4 </a:t>
            </a:r>
            <a:r>
              <a:rPr lang="zh-CN" altLang="en-US" sz="1400" dirty="0">
                <a:solidFill>
                  <a:schemeClr val="tx2"/>
                </a:solidFill>
                <a:latin typeface="+mj-ea"/>
                <a:ea typeface="+mj-ea"/>
              </a:rPr>
              <a:t>（更多详细数据请看后面）</a:t>
            </a:r>
            <a:endParaRPr lang="en-US" altLang="zh-CN" dirty="0">
              <a:solidFill>
                <a:schemeClr val="tx2"/>
              </a:solidFill>
            </a:endParaRPr>
          </a:p>
          <a:p>
            <a:r>
              <a:rPr lang="zh-CN" altLang="en-US" sz="1800" dirty="0">
                <a:solidFill>
                  <a:schemeClr val="tx2"/>
                </a:solidFill>
                <a:latin typeface="+mj-ea"/>
                <a:ea typeface="+mj-ea"/>
              </a:rPr>
              <a:t>目前项目已经进入关键环节，需要产品团队共同参入到设计与开发中来，才能推进项目进一步演进。</a:t>
            </a:r>
            <a:endParaRPr lang="en-US" altLang="zh-CN" sz="1800" dirty="0">
              <a:solidFill>
                <a:schemeClr val="tx2"/>
              </a:solidFill>
              <a:latin typeface="+mj-ea"/>
              <a:ea typeface="+mj-ea"/>
            </a:endParaRPr>
          </a:p>
          <a:p>
            <a:pPr marL="0" indent="0">
              <a:buNone/>
            </a:pPr>
            <a:endParaRPr lang="en-US" altLang="zh-CN" sz="1800" dirty="0">
              <a:latin typeface="+mj-ea"/>
              <a:ea typeface="+mj-ea"/>
            </a:endParaRPr>
          </a:p>
          <a:p>
            <a:pPr marL="0" indent="0">
              <a:buNone/>
            </a:pPr>
            <a:endParaRPr lang="en-US" altLang="zh-CN" sz="1400" dirty="0">
              <a:latin typeface="+mj-ea"/>
              <a:ea typeface="+mj-ea"/>
            </a:endParaRPr>
          </a:p>
          <a:p>
            <a:pPr lvl="1"/>
            <a:endParaRPr lang="en-US" altLang="zh-CN" sz="1400" dirty="0">
              <a:latin typeface="+mj-ea"/>
              <a:ea typeface="+mj-ea"/>
            </a:endParaRPr>
          </a:p>
          <a:p>
            <a:endParaRPr lang="en-US" sz="2000" dirty="0">
              <a:latin typeface="+mj-ea"/>
              <a:ea typeface="+mj-ea"/>
            </a:endParaRPr>
          </a:p>
        </p:txBody>
      </p:sp>
      <p:sp>
        <p:nvSpPr>
          <p:cNvPr id="5" name="Footer Placeholder 4">
            <a:extLst>
              <a:ext uri="{FF2B5EF4-FFF2-40B4-BE49-F238E27FC236}">
                <a16:creationId xmlns:a16="http://schemas.microsoft.com/office/drawing/2014/main" id="{9000BFB2-7463-474A-A0DC-323B50A5A3FD}"/>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6" name="Slide Number Placeholder 5">
            <a:extLst>
              <a:ext uri="{FF2B5EF4-FFF2-40B4-BE49-F238E27FC236}">
                <a16:creationId xmlns:a16="http://schemas.microsoft.com/office/drawing/2014/main" id="{4860DDCC-825F-4788-98CF-225B57299744}"/>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8</a:t>
            </a:fld>
            <a:endParaRPr lang="en-US"/>
          </a:p>
        </p:txBody>
      </p:sp>
      <p:graphicFrame>
        <p:nvGraphicFramePr>
          <p:cNvPr id="2" name="Table 2">
            <a:extLst>
              <a:ext uri="{FF2B5EF4-FFF2-40B4-BE49-F238E27FC236}">
                <a16:creationId xmlns:a16="http://schemas.microsoft.com/office/drawing/2014/main" id="{BD4CEDB3-5EB3-4266-A325-F50A4DCA6C41}"/>
              </a:ext>
            </a:extLst>
          </p:cNvPr>
          <p:cNvGraphicFramePr>
            <a:graphicFrameLocks noGrp="1"/>
          </p:cNvGraphicFramePr>
          <p:nvPr>
            <p:extLst>
              <p:ext uri="{D42A27DB-BD31-4B8C-83A1-F6EECF244321}">
                <p14:modId xmlns:p14="http://schemas.microsoft.com/office/powerpoint/2010/main" val="3003568824"/>
              </p:ext>
            </p:extLst>
          </p:nvPr>
        </p:nvGraphicFramePr>
        <p:xfrm>
          <a:off x="1690887" y="2874882"/>
          <a:ext cx="8593667" cy="3649078"/>
        </p:xfrm>
        <a:graphic>
          <a:graphicData uri="http://schemas.openxmlformats.org/drawingml/2006/table">
            <a:tbl>
              <a:tblPr firstRow="1" bandRow="1">
                <a:tableStyleId>{5C22544A-7EE6-4342-B048-85BDC9FD1C3A}</a:tableStyleId>
              </a:tblPr>
              <a:tblGrid>
                <a:gridCol w="4050307">
                  <a:extLst>
                    <a:ext uri="{9D8B030D-6E8A-4147-A177-3AD203B41FA5}">
                      <a16:colId xmlns:a16="http://schemas.microsoft.com/office/drawing/2014/main" val="1276602900"/>
                    </a:ext>
                  </a:extLst>
                </a:gridCol>
                <a:gridCol w="4543360">
                  <a:extLst>
                    <a:ext uri="{9D8B030D-6E8A-4147-A177-3AD203B41FA5}">
                      <a16:colId xmlns:a16="http://schemas.microsoft.com/office/drawing/2014/main" val="3291802031"/>
                    </a:ext>
                  </a:extLst>
                </a:gridCol>
              </a:tblGrid>
              <a:tr h="361499">
                <a:tc>
                  <a:txBody>
                    <a:bodyPr/>
                    <a:lstStyle/>
                    <a:p>
                      <a:r>
                        <a:rPr lang="zh-CN" altLang="en-US" sz="1400" b="1" kern="1200" dirty="0">
                          <a:solidFill>
                            <a:schemeClr val="lt1"/>
                          </a:solidFill>
                          <a:latin typeface="+mj-ea"/>
                          <a:ea typeface="+mn-ea"/>
                          <a:cs typeface="+mn-cs"/>
                        </a:rPr>
                        <a:t>下一步</a:t>
                      </a:r>
                      <a:r>
                        <a:rPr lang="zh-CN" altLang="en-US" sz="1400" dirty="0">
                          <a:latin typeface="微软雅黑 (Headings)"/>
                        </a:rPr>
                        <a:t>任务介绍</a:t>
                      </a:r>
                      <a:endParaRPr lang="en-US" sz="1400" dirty="0">
                        <a:latin typeface="微软雅黑 (Headings)"/>
                      </a:endParaRPr>
                    </a:p>
                  </a:txBody>
                  <a:tcPr/>
                </a:tc>
                <a:tc>
                  <a:txBody>
                    <a:bodyPr/>
                    <a:lstStyle/>
                    <a:p>
                      <a:r>
                        <a:rPr lang="zh-CN" altLang="en-US" sz="1400" dirty="0">
                          <a:latin typeface="微软雅黑 (Headings)"/>
                        </a:rPr>
                        <a:t>现状和诉求</a:t>
                      </a:r>
                      <a:endParaRPr lang="en-US" sz="1400" dirty="0">
                        <a:latin typeface="微软雅黑 (Headings)"/>
                      </a:endParaRPr>
                    </a:p>
                  </a:txBody>
                  <a:tcPr/>
                </a:tc>
                <a:extLst>
                  <a:ext uri="{0D108BD9-81ED-4DB2-BD59-A6C34878D82A}">
                    <a16:rowId xmlns:a16="http://schemas.microsoft.com/office/drawing/2014/main" val="3654027749"/>
                  </a:ext>
                </a:extLst>
              </a:tr>
              <a:tr h="713093">
                <a:tc>
                  <a:txBody>
                    <a:bodyPr/>
                    <a:lstStyle/>
                    <a:p>
                      <a:r>
                        <a:rPr lang="zh-CN" altLang="en-US" sz="1400" kern="1200" dirty="0">
                          <a:solidFill>
                            <a:schemeClr val="dk1"/>
                          </a:solidFill>
                          <a:latin typeface="+mj-ea"/>
                          <a:ea typeface="+mn-ea"/>
                          <a:cs typeface="+mn-cs"/>
                        </a:rPr>
                        <a:t>大规模场景验证及与现网的性能直接比较 </a:t>
                      </a:r>
                      <a:endParaRPr lang="en-US" sz="1400" dirty="0"/>
                    </a:p>
                  </a:txBody>
                  <a:tcPr/>
                </a:tc>
                <a:tc>
                  <a:txBody>
                    <a:bodyPr/>
                    <a:lstStyle/>
                    <a:p>
                      <a:r>
                        <a:rPr lang="zh-CN" altLang="en-US" sz="1400" kern="1200" dirty="0">
                          <a:solidFill>
                            <a:schemeClr val="dk1"/>
                          </a:solidFill>
                          <a:latin typeface="+mj-ea"/>
                          <a:ea typeface="+mn-ea"/>
                          <a:cs typeface="+mn-cs"/>
                        </a:rPr>
                        <a:t>创新部网络团队正在进行</a:t>
                      </a:r>
                      <a:r>
                        <a:rPr lang="en-US" altLang="zh-CN" sz="1400" kern="1200" dirty="0">
                          <a:solidFill>
                            <a:schemeClr val="dk1"/>
                          </a:solidFill>
                          <a:latin typeface="+mj-ea"/>
                          <a:ea typeface="+mn-ea"/>
                          <a:cs typeface="+mn-cs"/>
                        </a:rPr>
                        <a:t>, </a:t>
                      </a:r>
                      <a:r>
                        <a:rPr lang="zh-CN" altLang="en-US" sz="1400" kern="1200" dirty="0">
                          <a:solidFill>
                            <a:schemeClr val="dk1"/>
                          </a:solidFill>
                          <a:latin typeface="+mj-ea"/>
                          <a:ea typeface="+mn-ea"/>
                          <a:cs typeface="+mn-cs"/>
                        </a:rPr>
                        <a:t>现只有</a:t>
                      </a:r>
                      <a:r>
                        <a:rPr lang="en-US" altLang="zh-CN" sz="1400" kern="1200" dirty="0">
                          <a:solidFill>
                            <a:schemeClr val="dk1"/>
                          </a:solidFill>
                          <a:latin typeface="+mj-ea"/>
                          <a:ea typeface="+mn-ea"/>
                          <a:cs typeface="+mn-cs"/>
                        </a:rPr>
                        <a:t>20+</a:t>
                      </a:r>
                      <a:r>
                        <a:rPr lang="zh-CN" altLang="en-US" sz="1400" kern="1200" dirty="0">
                          <a:solidFill>
                            <a:schemeClr val="dk1"/>
                          </a:solidFill>
                          <a:latin typeface="+mj-ea"/>
                          <a:ea typeface="+mn-ea"/>
                          <a:cs typeface="+mn-cs"/>
                        </a:rPr>
                        <a:t>台服务器</a:t>
                      </a:r>
                      <a:endParaRPr lang="en-US" altLang="zh-CN" sz="1400" kern="1200" dirty="0">
                        <a:solidFill>
                          <a:schemeClr val="dk1"/>
                        </a:solidFill>
                        <a:latin typeface="+mj-ea"/>
                        <a:ea typeface="+mn-ea"/>
                        <a:cs typeface="+mn-cs"/>
                      </a:endParaRPr>
                    </a:p>
                    <a:p>
                      <a:r>
                        <a:rPr lang="zh-CN" altLang="en-US" sz="1400" kern="1200" dirty="0">
                          <a:solidFill>
                            <a:schemeClr val="dk1"/>
                          </a:solidFill>
                          <a:latin typeface="+mj-ea"/>
                          <a:ea typeface="+mn-ea"/>
                          <a:cs typeface="+mn-cs"/>
                        </a:rPr>
                        <a:t>缺少接近现网的大规模测试环境</a:t>
                      </a:r>
                      <a:r>
                        <a:rPr lang="en-US" altLang="zh-CN" sz="1400" kern="1200" dirty="0">
                          <a:solidFill>
                            <a:schemeClr val="dk1"/>
                          </a:solidFill>
                          <a:latin typeface="+mj-ea"/>
                          <a:ea typeface="+mn-ea"/>
                          <a:cs typeface="+mn-cs"/>
                        </a:rPr>
                        <a:t>, </a:t>
                      </a:r>
                      <a:r>
                        <a:rPr lang="zh-CN" altLang="en-US" sz="1400" kern="1200" dirty="0">
                          <a:solidFill>
                            <a:schemeClr val="dk1"/>
                          </a:solidFill>
                          <a:latin typeface="+mj-ea"/>
                          <a:ea typeface="+mn-ea"/>
                          <a:cs typeface="+mn-cs"/>
                        </a:rPr>
                        <a:t>需要</a:t>
                      </a:r>
                      <a:r>
                        <a:rPr lang="en-US" altLang="zh-CN" sz="1400" kern="1200" dirty="0">
                          <a:solidFill>
                            <a:schemeClr val="dk1"/>
                          </a:solidFill>
                          <a:latin typeface="+mj-ea"/>
                          <a:ea typeface="+mn-ea"/>
                          <a:cs typeface="+mn-cs"/>
                        </a:rPr>
                        <a:t>300+</a:t>
                      </a:r>
                      <a:r>
                        <a:rPr lang="zh-CN" altLang="en-US" sz="1400" kern="1200" dirty="0">
                          <a:solidFill>
                            <a:schemeClr val="dk1"/>
                          </a:solidFill>
                          <a:latin typeface="+mj-ea"/>
                          <a:ea typeface="+mn-ea"/>
                          <a:cs typeface="+mn-cs"/>
                        </a:rPr>
                        <a:t>台做更大规模的性能验证</a:t>
                      </a:r>
                      <a:r>
                        <a:rPr lang="en-US" altLang="zh-CN" sz="1400" kern="1200" dirty="0">
                          <a:solidFill>
                            <a:schemeClr val="dk1"/>
                          </a:solidFill>
                          <a:latin typeface="+mj-ea"/>
                          <a:ea typeface="+mn-ea"/>
                          <a:cs typeface="+mn-cs"/>
                        </a:rPr>
                        <a:t>, </a:t>
                      </a:r>
                      <a:r>
                        <a:rPr lang="zh-CN" altLang="en-US" sz="1400" kern="1200" dirty="0">
                          <a:solidFill>
                            <a:schemeClr val="dk1"/>
                          </a:solidFill>
                          <a:latin typeface="+mj-ea"/>
                          <a:ea typeface="+mn-ea"/>
                          <a:cs typeface="+mn-cs"/>
                        </a:rPr>
                        <a:t>看能否在性能部的集群上做验证</a:t>
                      </a:r>
                      <a:endParaRPr lang="en-US" sz="1400" dirty="0"/>
                    </a:p>
                  </a:txBody>
                  <a:tcPr/>
                </a:tc>
                <a:extLst>
                  <a:ext uri="{0D108BD9-81ED-4DB2-BD59-A6C34878D82A}">
                    <a16:rowId xmlns:a16="http://schemas.microsoft.com/office/drawing/2014/main" val="152778446"/>
                  </a:ext>
                </a:extLst>
              </a:tr>
              <a:tr h="713093">
                <a:tc>
                  <a:txBody>
                    <a:bodyPr/>
                    <a:lstStyle/>
                    <a:p>
                      <a:r>
                        <a:rPr lang="en-US" altLang="zh-CN" sz="1400" kern="1200" dirty="0" err="1">
                          <a:solidFill>
                            <a:schemeClr val="dk1"/>
                          </a:solidFill>
                          <a:latin typeface="+mj-ea"/>
                          <a:ea typeface="+mn-ea"/>
                          <a:cs typeface="+mn-cs"/>
                        </a:rPr>
                        <a:t>Alcor</a:t>
                      </a:r>
                      <a:r>
                        <a:rPr lang="zh-CN" altLang="en-US" sz="1400" kern="1200" dirty="0">
                          <a:solidFill>
                            <a:schemeClr val="dk1"/>
                          </a:solidFill>
                          <a:latin typeface="+mj-ea"/>
                          <a:ea typeface="+mn-ea"/>
                          <a:cs typeface="+mn-cs"/>
                        </a:rPr>
                        <a:t>与</a:t>
                      </a:r>
                      <a:r>
                        <a:rPr lang="en-US" altLang="zh-CN" sz="1400" kern="1200" dirty="0">
                          <a:solidFill>
                            <a:schemeClr val="dk1"/>
                          </a:solidFill>
                          <a:latin typeface="+mj-ea"/>
                          <a:ea typeface="+mn-ea"/>
                          <a:cs typeface="+mn-cs"/>
                        </a:rPr>
                        <a:t>EVS 5.0</a:t>
                      </a:r>
                      <a:r>
                        <a:rPr lang="zh-CN" altLang="en-US" sz="1400" kern="1200" dirty="0">
                          <a:solidFill>
                            <a:schemeClr val="dk1"/>
                          </a:solidFill>
                          <a:latin typeface="+mj-ea"/>
                          <a:ea typeface="+mn-ea"/>
                          <a:cs typeface="+mn-cs"/>
                        </a:rPr>
                        <a:t>（</a:t>
                      </a:r>
                      <a:r>
                        <a:rPr lang="en-US" altLang="zh-CN" sz="1400" kern="1200" dirty="0">
                          <a:solidFill>
                            <a:schemeClr val="dk1"/>
                          </a:solidFill>
                          <a:latin typeface="+mj-ea"/>
                          <a:ea typeface="+mn-ea"/>
                          <a:cs typeface="+mn-cs"/>
                        </a:rPr>
                        <a:t>IaaS</a:t>
                      </a:r>
                      <a:r>
                        <a:rPr lang="zh-CN" altLang="en-US" sz="1400" kern="1200" dirty="0">
                          <a:solidFill>
                            <a:schemeClr val="dk1"/>
                          </a:solidFill>
                          <a:latin typeface="+mj-ea"/>
                          <a:ea typeface="+mn-ea"/>
                          <a:cs typeface="+mn-cs"/>
                        </a:rPr>
                        <a:t>和罗素）的集成分析和后续开发</a:t>
                      </a:r>
                      <a:endParaRPr lang="en-US" sz="1400" dirty="0"/>
                    </a:p>
                  </a:txBody>
                  <a:tcPr/>
                </a:tc>
                <a:tc>
                  <a:txBody>
                    <a:bodyPr/>
                    <a:lstStyle/>
                    <a:p>
                      <a:r>
                        <a:rPr lang="zh-CN" altLang="en-US" sz="1400" kern="1200" dirty="0">
                          <a:solidFill>
                            <a:schemeClr val="dk1"/>
                          </a:solidFill>
                          <a:latin typeface="+mj-ea"/>
                          <a:ea typeface="+mn-ea"/>
                          <a:cs typeface="+mn-cs"/>
                        </a:rPr>
                        <a:t>现网逐渐迁移到</a:t>
                      </a:r>
                      <a:r>
                        <a:rPr lang="en-US" altLang="zh-CN" sz="1400" kern="1200" dirty="0">
                          <a:solidFill>
                            <a:schemeClr val="dk1"/>
                          </a:solidFill>
                          <a:latin typeface="+mj-ea"/>
                          <a:ea typeface="+mn-ea"/>
                          <a:cs typeface="+mn-cs"/>
                        </a:rPr>
                        <a:t>EVS 5.0,</a:t>
                      </a:r>
                      <a:r>
                        <a:rPr lang="zh-CN" altLang="en-US" sz="1400" kern="1200" dirty="0">
                          <a:solidFill>
                            <a:schemeClr val="dk1"/>
                          </a:solidFill>
                          <a:latin typeface="+mj-ea"/>
                          <a:ea typeface="+mn-ea"/>
                          <a:cs typeface="+mn-cs"/>
                        </a:rPr>
                        <a:t> 其与开源</a:t>
                      </a:r>
                      <a:r>
                        <a:rPr lang="en-US" altLang="zh-CN" sz="1400" kern="1200" dirty="0">
                          <a:solidFill>
                            <a:schemeClr val="dk1"/>
                          </a:solidFill>
                          <a:latin typeface="+mj-ea"/>
                          <a:ea typeface="+mn-ea"/>
                          <a:cs typeface="+mn-cs"/>
                        </a:rPr>
                        <a:t>OVS</a:t>
                      </a:r>
                      <a:r>
                        <a:rPr lang="zh-CN" altLang="en-US" sz="1400" kern="1200" dirty="0">
                          <a:solidFill>
                            <a:schemeClr val="dk1"/>
                          </a:solidFill>
                          <a:latin typeface="+mj-ea"/>
                          <a:ea typeface="+mn-ea"/>
                          <a:cs typeface="+mn-cs"/>
                        </a:rPr>
                        <a:t>相比已有不小的演进</a:t>
                      </a:r>
                      <a:r>
                        <a:rPr lang="en-US" altLang="zh-CN" sz="1400" kern="1200" dirty="0">
                          <a:solidFill>
                            <a:schemeClr val="dk1"/>
                          </a:solidFill>
                          <a:latin typeface="+mj-ea"/>
                          <a:ea typeface="+mn-ea"/>
                          <a:cs typeface="+mn-cs"/>
                        </a:rPr>
                        <a:t>(</a:t>
                      </a:r>
                      <a:r>
                        <a:rPr lang="zh-CN" altLang="en-US" sz="1400" kern="1200" dirty="0">
                          <a:solidFill>
                            <a:schemeClr val="dk1"/>
                          </a:solidFill>
                          <a:latin typeface="+mj-ea"/>
                          <a:ea typeface="+mn-ea"/>
                          <a:cs typeface="+mn-cs"/>
                        </a:rPr>
                        <a:t>不用</a:t>
                      </a:r>
                      <a:r>
                        <a:rPr lang="en-US" altLang="zh-CN" sz="1400" kern="1200" dirty="0" err="1">
                          <a:solidFill>
                            <a:schemeClr val="dk1"/>
                          </a:solidFill>
                          <a:latin typeface="+mj-ea"/>
                          <a:ea typeface="+mn-ea"/>
                          <a:cs typeface="+mn-cs"/>
                        </a:rPr>
                        <a:t>Openflow</a:t>
                      </a:r>
                      <a:r>
                        <a:rPr lang="en-US" altLang="zh-CN" sz="1400" kern="1200" dirty="0">
                          <a:solidFill>
                            <a:schemeClr val="dk1"/>
                          </a:solidFill>
                          <a:latin typeface="+mj-ea"/>
                          <a:ea typeface="+mn-ea"/>
                          <a:cs typeface="+mn-cs"/>
                        </a:rPr>
                        <a:t>, API</a:t>
                      </a:r>
                      <a:r>
                        <a:rPr lang="zh-CN" altLang="en-US" sz="1400" kern="1200" dirty="0">
                          <a:solidFill>
                            <a:schemeClr val="dk1"/>
                          </a:solidFill>
                          <a:latin typeface="+mj-ea"/>
                          <a:ea typeface="+mn-ea"/>
                          <a:cs typeface="+mn-cs"/>
                        </a:rPr>
                        <a:t>不同</a:t>
                      </a:r>
                      <a:r>
                        <a:rPr lang="en-US" altLang="zh-CN" sz="1400" kern="1200" dirty="0">
                          <a:solidFill>
                            <a:schemeClr val="dk1"/>
                          </a:solidFill>
                          <a:latin typeface="+mj-ea"/>
                          <a:ea typeface="+mn-ea"/>
                          <a:cs typeface="+mn-cs"/>
                        </a:rPr>
                        <a:t>).</a:t>
                      </a:r>
                      <a:r>
                        <a:rPr lang="zh-CN" altLang="en-US" sz="1400" kern="1200" dirty="0">
                          <a:solidFill>
                            <a:schemeClr val="dk1"/>
                          </a:solidFill>
                          <a:latin typeface="+mj-ea"/>
                          <a:ea typeface="+mn-ea"/>
                          <a:cs typeface="+mn-cs"/>
                        </a:rPr>
                        <a:t> 这影响</a:t>
                      </a:r>
                      <a:r>
                        <a:rPr lang="en-US" altLang="zh-CN" sz="1400" kern="1200" dirty="0" err="1">
                          <a:solidFill>
                            <a:schemeClr val="dk1"/>
                          </a:solidFill>
                          <a:latin typeface="+mj-ea"/>
                          <a:ea typeface="+mn-ea"/>
                          <a:cs typeface="+mn-cs"/>
                        </a:rPr>
                        <a:t>Alcor</a:t>
                      </a:r>
                      <a:r>
                        <a:rPr lang="en-US" altLang="zh-CN" sz="1400" kern="1200" dirty="0">
                          <a:solidFill>
                            <a:schemeClr val="dk1"/>
                          </a:solidFill>
                          <a:latin typeface="+mj-ea"/>
                          <a:ea typeface="+mn-ea"/>
                          <a:cs typeface="+mn-cs"/>
                        </a:rPr>
                        <a:t> Agent</a:t>
                      </a:r>
                      <a:r>
                        <a:rPr lang="zh-CN" altLang="en-US" sz="1400" kern="1200" dirty="0">
                          <a:solidFill>
                            <a:schemeClr val="dk1"/>
                          </a:solidFill>
                          <a:latin typeface="+mj-ea"/>
                          <a:ea typeface="+mn-ea"/>
                          <a:cs typeface="+mn-cs"/>
                        </a:rPr>
                        <a:t>的部分设计开发，需要有产品团队的参入和开发</a:t>
                      </a:r>
                      <a:endParaRPr lang="en-US" sz="1400" dirty="0"/>
                    </a:p>
                  </a:txBody>
                  <a:tcPr/>
                </a:tc>
                <a:extLst>
                  <a:ext uri="{0D108BD9-81ED-4DB2-BD59-A6C34878D82A}">
                    <a16:rowId xmlns:a16="http://schemas.microsoft.com/office/drawing/2014/main" val="3710693505"/>
                  </a:ext>
                </a:extLst>
              </a:tr>
              <a:tr h="505108">
                <a:tc>
                  <a:txBody>
                    <a:bodyPr/>
                    <a:lstStyle/>
                    <a:p>
                      <a:r>
                        <a:rPr lang="en-US" altLang="zh-CN" sz="1400" kern="1200" dirty="0" err="1">
                          <a:solidFill>
                            <a:schemeClr val="dk1"/>
                          </a:solidFill>
                          <a:latin typeface="+mj-ea"/>
                          <a:ea typeface="+mn-ea"/>
                          <a:cs typeface="+mn-cs"/>
                        </a:rPr>
                        <a:t>Alcor</a:t>
                      </a:r>
                      <a:r>
                        <a:rPr lang="zh-CN" altLang="en-US" sz="1400" kern="1200" dirty="0">
                          <a:solidFill>
                            <a:schemeClr val="dk1"/>
                          </a:solidFill>
                          <a:latin typeface="+mj-ea"/>
                          <a:ea typeface="+mn-ea"/>
                          <a:cs typeface="+mn-cs"/>
                        </a:rPr>
                        <a:t>作为管控面管理新的</a:t>
                      </a:r>
                      <a:r>
                        <a:rPr lang="en-US" altLang="zh-CN" sz="1400" kern="1200" dirty="0">
                          <a:solidFill>
                            <a:schemeClr val="dk1"/>
                          </a:solidFill>
                          <a:latin typeface="+mj-ea"/>
                          <a:ea typeface="+mn-ea"/>
                          <a:cs typeface="+mn-cs"/>
                        </a:rPr>
                        <a:t>region</a:t>
                      </a:r>
                      <a:r>
                        <a:rPr lang="zh-CN" altLang="en-US" sz="1400" kern="1200" dirty="0">
                          <a:solidFill>
                            <a:schemeClr val="dk1"/>
                          </a:solidFill>
                          <a:latin typeface="+mj-ea"/>
                          <a:ea typeface="+mn-ea"/>
                          <a:cs typeface="+mn-cs"/>
                        </a:rPr>
                        <a:t>级租户路由器</a:t>
                      </a:r>
                      <a:r>
                        <a:rPr lang="en-US" altLang="zh-CN" sz="1400" kern="1200" dirty="0">
                          <a:solidFill>
                            <a:schemeClr val="dk1"/>
                          </a:solidFill>
                          <a:latin typeface="+mj-ea"/>
                          <a:ea typeface="+mn-ea"/>
                          <a:cs typeface="+mn-cs"/>
                        </a:rPr>
                        <a:t>Transit Gateway </a:t>
                      </a:r>
                      <a:endParaRPr lang="en-US" sz="1400" dirty="0"/>
                    </a:p>
                  </a:txBody>
                  <a:tcPr/>
                </a:tc>
                <a:tc>
                  <a:txBody>
                    <a:bodyPr/>
                    <a:lstStyle/>
                    <a:p>
                      <a:r>
                        <a:rPr lang="zh-CN" altLang="en-US" sz="1400" kern="1200" dirty="0">
                          <a:solidFill>
                            <a:schemeClr val="dk1"/>
                          </a:solidFill>
                          <a:latin typeface="+mj-ea"/>
                          <a:ea typeface="+mn-ea"/>
                          <a:cs typeface="+mn-cs"/>
                        </a:rPr>
                        <a:t>需要产品团队提供最新需求并进一步联合设计开发</a:t>
                      </a:r>
                      <a:endParaRPr lang="en-US" sz="1400" dirty="0"/>
                    </a:p>
                  </a:txBody>
                  <a:tcPr/>
                </a:tc>
                <a:extLst>
                  <a:ext uri="{0D108BD9-81ED-4DB2-BD59-A6C34878D82A}">
                    <a16:rowId xmlns:a16="http://schemas.microsoft.com/office/drawing/2014/main" val="4051122758"/>
                  </a:ext>
                </a:extLst>
              </a:tr>
              <a:tr h="361499">
                <a:tc>
                  <a:txBody>
                    <a:bodyPr/>
                    <a:lstStyle/>
                    <a:p>
                      <a:r>
                        <a:rPr lang="en-US" altLang="zh-CN" sz="1400" kern="1200" dirty="0" err="1">
                          <a:solidFill>
                            <a:schemeClr val="dk1"/>
                          </a:solidFill>
                          <a:latin typeface="+mj-ea"/>
                          <a:ea typeface="+mn-ea"/>
                          <a:cs typeface="+mn-cs"/>
                        </a:rPr>
                        <a:t>Alcor</a:t>
                      </a:r>
                      <a:r>
                        <a:rPr lang="zh-CN" altLang="en-US" sz="1400" kern="1200" dirty="0">
                          <a:solidFill>
                            <a:schemeClr val="dk1"/>
                          </a:solidFill>
                          <a:latin typeface="+mj-ea"/>
                          <a:ea typeface="+mn-ea"/>
                          <a:cs typeface="+mn-cs"/>
                        </a:rPr>
                        <a:t>支持租户级灰度上线 </a:t>
                      </a:r>
                      <a:endParaRPr lang="en-US" sz="1400" dirty="0"/>
                    </a:p>
                  </a:txBody>
                  <a:tcPr/>
                </a:tc>
                <a:tc>
                  <a:txBody>
                    <a:bodyPr/>
                    <a:lstStyle/>
                    <a:p>
                      <a:r>
                        <a:rPr lang="zh-CN" altLang="en-US" sz="1400" kern="1200" dirty="0">
                          <a:solidFill>
                            <a:schemeClr val="dk1"/>
                          </a:solidFill>
                          <a:latin typeface="+mj-ea"/>
                          <a:ea typeface="+mn-ea"/>
                          <a:cs typeface="+mn-cs"/>
                        </a:rPr>
                        <a:t>需要产品团队提供最新需求和数据面灰度支持的状态</a:t>
                      </a:r>
                      <a:endParaRPr lang="en-US" sz="1400" dirty="0"/>
                    </a:p>
                  </a:txBody>
                  <a:tcPr/>
                </a:tc>
                <a:extLst>
                  <a:ext uri="{0D108BD9-81ED-4DB2-BD59-A6C34878D82A}">
                    <a16:rowId xmlns:a16="http://schemas.microsoft.com/office/drawing/2014/main" val="2164568473"/>
                  </a:ext>
                </a:extLst>
              </a:tr>
              <a:tr h="921078">
                <a:tc>
                  <a:txBody>
                    <a:bodyPr/>
                    <a:lstStyle/>
                    <a:p>
                      <a:r>
                        <a:rPr lang="en-US" altLang="zh-CN" sz="1400" kern="1200" dirty="0" err="1">
                          <a:solidFill>
                            <a:schemeClr val="dk1"/>
                          </a:solidFill>
                          <a:latin typeface="+mj-ea"/>
                          <a:ea typeface="+mn-ea"/>
                          <a:cs typeface="+mn-cs"/>
                        </a:rPr>
                        <a:t>Alcor</a:t>
                      </a:r>
                      <a:r>
                        <a:rPr lang="zh-CN" altLang="en-US" sz="1400" kern="1200" dirty="0">
                          <a:solidFill>
                            <a:schemeClr val="dk1"/>
                          </a:solidFill>
                          <a:latin typeface="+mj-ea"/>
                          <a:ea typeface="+mn-ea"/>
                          <a:cs typeface="+mn-cs"/>
                        </a:rPr>
                        <a:t>进一步特性设计和开发</a:t>
                      </a:r>
                      <a:endParaRPr lang="en-US" altLang="zh-CN" sz="1400" kern="1200" dirty="0">
                        <a:solidFill>
                          <a:schemeClr val="dk1"/>
                        </a:solidFill>
                        <a:latin typeface="+mj-e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mj-ea"/>
                          <a:ea typeface="+mn-ea"/>
                          <a:cs typeface="+mn-cs"/>
                        </a:rPr>
                        <a:t>需要产品团队和创新部网络团队的参入和开发</a:t>
                      </a:r>
                      <a:endParaRPr lang="en-US" sz="1400" dirty="0"/>
                    </a:p>
                    <a:p>
                      <a:pPr marL="285750" indent="-285750">
                        <a:buFontTx/>
                        <a:buChar char="-"/>
                      </a:pPr>
                      <a:r>
                        <a:rPr lang="en-US" altLang="zh-CN" sz="1400" dirty="0"/>
                        <a:t>Security Group</a:t>
                      </a:r>
                      <a:r>
                        <a:rPr lang="zh-CN" altLang="en-US" sz="1400" dirty="0"/>
                        <a:t>：正在进行</a:t>
                      </a:r>
                      <a:endParaRPr lang="en-US" altLang="zh-CN" sz="1400" dirty="0"/>
                    </a:p>
                    <a:p>
                      <a:pPr marL="285750" indent="-285750">
                        <a:buFontTx/>
                        <a:buChar char="-"/>
                      </a:pPr>
                      <a:r>
                        <a:rPr lang="en-US" sz="1400" dirty="0"/>
                        <a:t>NACL, EIP/SNAT: </a:t>
                      </a:r>
                      <a:r>
                        <a:rPr lang="en-US" altLang="zh-CN" sz="1400" dirty="0"/>
                        <a:t>Agent</a:t>
                      </a:r>
                      <a:r>
                        <a:rPr lang="zh-CN" altLang="en-US" sz="1400" dirty="0"/>
                        <a:t>部分待开发</a:t>
                      </a:r>
                      <a:endParaRPr lang="en-US" altLang="zh-CN" sz="1400" dirty="0"/>
                    </a:p>
                    <a:p>
                      <a:pPr marL="285750" indent="-285750">
                        <a:buFontTx/>
                        <a:buChar char="-"/>
                      </a:pPr>
                      <a:r>
                        <a:rPr lang="zh-CN" altLang="en-US" sz="1400" dirty="0"/>
                        <a:t>与现网基础和业务网关的集成</a:t>
                      </a:r>
                      <a:r>
                        <a:rPr lang="en-US" altLang="zh-CN" sz="1400" dirty="0"/>
                        <a:t>: </a:t>
                      </a:r>
                      <a:r>
                        <a:rPr lang="zh-CN" altLang="en-US" sz="1400" dirty="0"/>
                        <a:t>需要支持</a:t>
                      </a:r>
                      <a:endParaRPr lang="en-US" sz="1400" dirty="0"/>
                    </a:p>
                  </a:txBody>
                  <a:tcPr/>
                </a:tc>
                <a:extLst>
                  <a:ext uri="{0D108BD9-81ED-4DB2-BD59-A6C34878D82A}">
                    <a16:rowId xmlns:a16="http://schemas.microsoft.com/office/drawing/2014/main" val="3725308315"/>
                  </a:ext>
                </a:extLst>
              </a:tr>
            </a:tbl>
          </a:graphicData>
        </a:graphic>
      </p:graphicFrame>
    </p:spTree>
    <p:extLst>
      <p:ext uri="{BB962C8B-B14F-4D97-AF65-F5344CB8AC3E}">
        <p14:creationId xmlns:p14="http://schemas.microsoft.com/office/powerpoint/2010/main" val="49593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p:txBody>
          <a:bodyPr/>
          <a:lstStyle/>
          <a:p>
            <a:r>
              <a:rPr lang="en-US" dirty="0" err="1">
                <a:solidFill>
                  <a:schemeClr val="tx2"/>
                </a:solidFill>
              </a:rPr>
              <a:t>Alcor</a:t>
            </a:r>
            <a:r>
              <a:rPr lang="en-US" dirty="0">
                <a:solidFill>
                  <a:schemeClr val="tx2"/>
                </a:solidFill>
              </a:rPr>
              <a:t> Project</a:t>
            </a:r>
          </a:p>
        </p:txBody>
      </p:sp>
      <p:sp>
        <p:nvSpPr>
          <p:cNvPr id="3" name="Content Placeholder 2">
            <a:extLst>
              <a:ext uri="{FF2B5EF4-FFF2-40B4-BE49-F238E27FC236}">
                <a16:creationId xmlns:a16="http://schemas.microsoft.com/office/drawing/2014/main" id="{9FD979C0-F458-41C0-A368-632AFBDE498C}"/>
              </a:ext>
            </a:extLst>
          </p:cNvPr>
          <p:cNvSpPr>
            <a:spLocks noGrp="1"/>
          </p:cNvSpPr>
          <p:nvPr>
            <p:ph idx="1"/>
          </p:nvPr>
        </p:nvSpPr>
        <p:spPr/>
        <p:txBody>
          <a:bodyPr/>
          <a:lstStyle/>
          <a:p>
            <a:r>
              <a:rPr lang="en-US" dirty="0">
                <a:solidFill>
                  <a:schemeClr val="tx2"/>
                </a:solidFill>
              </a:rPr>
              <a:t>Architecture Overview</a:t>
            </a:r>
          </a:p>
          <a:p>
            <a:r>
              <a:rPr lang="en-US" dirty="0">
                <a:solidFill>
                  <a:srgbClr val="C00000"/>
                </a:solidFill>
              </a:rPr>
              <a:t>Component Snapshot and Development Status</a:t>
            </a:r>
          </a:p>
          <a:p>
            <a:r>
              <a:rPr lang="en-US" dirty="0">
                <a:solidFill>
                  <a:schemeClr val="tx2"/>
                </a:solidFill>
              </a:rPr>
              <a:t>Performance Comparison with OpenStack Neutron</a:t>
            </a:r>
          </a:p>
          <a:p>
            <a:r>
              <a:rPr lang="en-US" dirty="0">
                <a:solidFill>
                  <a:schemeClr val="tx2"/>
                </a:solidFill>
              </a:rPr>
              <a:t>Scalability Test Framework</a:t>
            </a:r>
          </a:p>
          <a:p>
            <a:r>
              <a:rPr lang="en-US" dirty="0">
                <a:solidFill>
                  <a:schemeClr val="tx2"/>
                </a:solidFill>
              </a:rPr>
              <a:t>Migration Plan from Neutron</a:t>
            </a:r>
          </a:p>
          <a:p>
            <a:r>
              <a:rPr lang="en-US" dirty="0">
                <a:solidFill>
                  <a:schemeClr val="tx2"/>
                </a:solidFill>
              </a:rPr>
              <a:t>11/30 New Features</a:t>
            </a:r>
          </a:p>
          <a:p>
            <a:pPr lvl="1"/>
            <a:r>
              <a:rPr lang="en-US" dirty="0">
                <a:solidFill>
                  <a:schemeClr val="tx2"/>
                </a:solidFill>
              </a:rPr>
              <a:t>L3 Routing by </a:t>
            </a:r>
            <a:r>
              <a:rPr lang="en-US" dirty="0" err="1">
                <a:solidFill>
                  <a:schemeClr val="tx2"/>
                </a:solidFill>
              </a:rPr>
              <a:t>Alcor</a:t>
            </a:r>
            <a:r>
              <a:rPr lang="en-US" dirty="0">
                <a:solidFill>
                  <a:schemeClr val="tx2"/>
                </a:solidFill>
              </a:rPr>
              <a:t> Distributed Router</a:t>
            </a:r>
          </a:p>
          <a:p>
            <a:pPr lvl="1"/>
            <a:r>
              <a:rPr lang="en-US" dirty="0">
                <a:solidFill>
                  <a:schemeClr val="tx2"/>
                </a:solidFill>
              </a:rPr>
              <a:t>Distributed DHCP Programming</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p:txBody>
          <a:bodyPr/>
          <a:lstStyle/>
          <a:p>
            <a:fld id="{3B917CB5-27BD-4ECA-9D86-80D4B900A204}" type="slidenum">
              <a:rPr lang="en-US" smtClean="0"/>
              <a:t>9</a:t>
            </a:fld>
            <a:endParaRPr lang="en-US"/>
          </a:p>
        </p:txBody>
      </p:sp>
    </p:spTree>
    <p:extLst>
      <p:ext uri="{BB962C8B-B14F-4D97-AF65-F5344CB8AC3E}">
        <p14:creationId xmlns:p14="http://schemas.microsoft.com/office/powerpoint/2010/main" val="3510913073"/>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4404</TotalTime>
  <Words>4050</Words>
  <Application>Microsoft Office PowerPoint</Application>
  <PresentationFormat>Widescreen</PresentationFormat>
  <Paragraphs>680</Paragraphs>
  <Slides>48</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FrutigerNext LT Regular</vt:lpstr>
      <vt:lpstr>Microsoft YaHei</vt:lpstr>
      <vt:lpstr>Microsoft YaHei</vt:lpstr>
      <vt:lpstr>微软雅黑 (Headings)</vt:lpstr>
      <vt:lpstr>楷体</vt:lpstr>
      <vt:lpstr>Arial</vt:lpstr>
      <vt:lpstr>Calibri</vt:lpstr>
      <vt:lpstr>Segoe UI Light</vt:lpstr>
      <vt:lpstr>Wingdings</vt:lpstr>
      <vt:lpstr>BCW</vt:lpstr>
      <vt:lpstr>Packager Shell Object</vt:lpstr>
      <vt:lpstr>Alcor Project Update</vt:lpstr>
      <vt:lpstr>Alcor Project</vt:lpstr>
      <vt:lpstr>Alcor Architecture</vt:lpstr>
      <vt:lpstr>Alcor Controller Innovation</vt:lpstr>
      <vt:lpstr>Alcor Agent Innovation</vt:lpstr>
      <vt:lpstr>PowerPoint Presentation</vt:lpstr>
      <vt:lpstr>PowerPoint Presentation</vt:lpstr>
      <vt:lpstr>Alcor项目总体进展和诉求</vt:lpstr>
      <vt:lpstr>Alcor Project</vt:lpstr>
      <vt:lpstr>Alcor Component Snapshot</vt:lpstr>
      <vt:lpstr>08/30 Development Status</vt:lpstr>
      <vt:lpstr>PowerPoint Presentation</vt:lpstr>
      <vt:lpstr>Alcor Project</vt:lpstr>
      <vt:lpstr>Alcor Goal on Performance &amp; Scalability</vt:lpstr>
      <vt:lpstr>Current Status on Performance &amp; Scalability</vt:lpstr>
      <vt:lpstr>Latency Comparison</vt:lpstr>
      <vt:lpstr>Sustainability under High Load</vt:lpstr>
      <vt:lpstr>Sustainability under High Load (cont’d)</vt:lpstr>
      <vt:lpstr>PowerPoint Presentation</vt:lpstr>
      <vt:lpstr>PowerPoint Presentation</vt:lpstr>
      <vt:lpstr>Create/Update Latency Distribution for High RPS 300</vt:lpstr>
      <vt:lpstr>PowerPoint Presentation</vt:lpstr>
      <vt:lpstr>Create/List Latency Distribution for High RPS 300</vt:lpstr>
      <vt:lpstr>Alcor Project</vt:lpstr>
      <vt:lpstr>Scalability Test Setup</vt:lpstr>
      <vt:lpstr>gRPC Fast Path Setup</vt:lpstr>
      <vt:lpstr>Baseline w/ Single DPM, Single Port Creation, gRPC path</vt:lpstr>
      <vt:lpstr>MQ Scaling Path Setup</vt:lpstr>
      <vt:lpstr>MQ Scaling Path with Alcor Delta Update</vt:lpstr>
      <vt:lpstr>Alcor Monitoring</vt:lpstr>
      <vt:lpstr>Alcor Project</vt:lpstr>
      <vt:lpstr>Migration Plan from Neutron</vt:lpstr>
      <vt:lpstr>Migration Plan from Neutron (cont’d)</vt:lpstr>
      <vt:lpstr>Alcor Project</vt:lpstr>
      <vt:lpstr>PowerPoint Presentation</vt:lpstr>
      <vt:lpstr>Alcor Routing Overview</vt:lpstr>
      <vt:lpstr>Alcor Routing Innovation</vt:lpstr>
      <vt:lpstr>Alcor Routing Innovation</vt:lpstr>
      <vt:lpstr>Alcor Routing Innovation</vt:lpstr>
      <vt:lpstr>Background: Neutron L3 Routing</vt:lpstr>
      <vt:lpstr>Service Architecture and Control-Plane Workflow</vt:lpstr>
      <vt:lpstr>Key Workflow: Add/Delete Non-GW Ports   </vt:lpstr>
      <vt:lpstr>Key Workflow: Add/Delete GW Ports</vt:lpstr>
      <vt:lpstr>PowerPoint Presentation</vt:lpstr>
      <vt:lpstr>Alcor Distributed Router</vt:lpstr>
      <vt:lpstr>Alcor Distributed Router – Packet Flow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Alcor 2020 July Update</dc:title>
  <dc:creator>Liguang Xie</dc:creator>
  <cp:lastModifiedBy>Liguang Xie</cp:lastModifiedBy>
  <cp:revision>108</cp:revision>
  <dcterms:created xsi:type="dcterms:W3CDTF">2020-08-09T20:06:00Z</dcterms:created>
  <dcterms:modified xsi:type="dcterms:W3CDTF">2021-01-06T21:44:18Z</dcterms:modified>
</cp:coreProperties>
</file>